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256" r:id="rId2"/>
    <p:sldId id="257" r:id="rId3"/>
    <p:sldId id="354" r:id="rId4"/>
    <p:sldId id="355" r:id="rId5"/>
    <p:sldId id="356" r:id="rId6"/>
    <p:sldId id="265" r:id="rId7"/>
    <p:sldId id="261" r:id="rId8"/>
    <p:sldId id="264" r:id="rId9"/>
    <p:sldId id="262" r:id="rId10"/>
    <p:sldId id="263" r:id="rId11"/>
    <p:sldId id="267" r:id="rId12"/>
    <p:sldId id="266" r:id="rId13"/>
    <p:sldId id="272" r:id="rId14"/>
    <p:sldId id="273" r:id="rId15"/>
    <p:sldId id="274" r:id="rId16"/>
    <p:sldId id="275" r:id="rId17"/>
    <p:sldId id="276" r:id="rId18"/>
    <p:sldId id="277" r:id="rId19"/>
    <p:sldId id="278" r:id="rId20"/>
    <p:sldId id="281" r:id="rId21"/>
    <p:sldId id="279" r:id="rId22"/>
    <p:sldId id="282" r:id="rId23"/>
    <p:sldId id="283" r:id="rId24"/>
    <p:sldId id="284" r:id="rId25"/>
    <p:sldId id="286" r:id="rId26"/>
    <p:sldId id="287" r:id="rId27"/>
    <p:sldId id="288" r:id="rId28"/>
    <p:sldId id="289" r:id="rId29"/>
    <p:sldId id="290" r:id="rId30"/>
    <p:sldId id="295" r:id="rId31"/>
    <p:sldId id="285" r:id="rId32"/>
    <p:sldId id="269" r:id="rId33"/>
    <p:sldId id="270" r:id="rId34"/>
    <p:sldId id="268" r:id="rId35"/>
    <p:sldId id="271" r:id="rId36"/>
    <p:sldId id="291" r:id="rId37"/>
    <p:sldId id="293"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8" r:id="rId71"/>
    <p:sldId id="327" r:id="rId72"/>
    <p:sldId id="329" r:id="rId73"/>
    <p:sldId id="330" r:id="rId74"/>
    <p:sldId id="331" r:id="rId75"/>
    <p:sldId id="332" r:id="rId76"/>
    <p:sldId id="333" r:id="rId77"/>
    <p:sldId id="334" r:id="rId78"/>
    <p:sldId id="337" r:id="rId79"/>
    <p:sldId id="336" r:id="rId80"/>
    <p:sldId id="338" r:id="rId81"/>
    <p:sldId id="339" r:id="rId82"/>
    <p:sldId id="335" r:id="rId83"/>
    <p:sldId id="342" r:id="rId84"/>
    <p:sldId id="341" r:id="rId85"/>
    <p:sldId id="343" r:id="rId86"/>
    <p:sldId id="344" r:id="rId87"/>
    <p:sldId id="345" r:id="rId88"/>
    <p:sldId id="346" r:id="rId89"/>
    <p:sldId id="348" r:id="rId90"/>
    <p:sldId id="347" r:id="rId91"/>
    <p:sldId id="349" r:id="rId92"/>
    <p:sldId id="350" r:id="rId93"/>
    <p:sldId id="351" r:id="rId94"/>
    <p:sldId id="352" r:id="rId95"/>
  </p:sldIdLst>
  <p:sldSz cx="9906000" cy="6858000" type="A4"/>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0" autoAdjust="0"/>
    <p:restoredTop sz="92719" autoAdjust="0"/>
  </p:normalViewPr>
  <p:slideViewPr>
    <p:cSldViewPr snapToGrid="0">
      <p:cViewPr varScale="1">
        <p:scale>
          <a:sx n="80" d="100"/>
          <a:sy n="80" d="100"/>
        </p:scale>
        <p:origin x="1133"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8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F7A0E9E-2719-4255-A812-3AA1878D4655}" type="datetimeFigureOut">
              <a:rPr kumimoji="1" lang="ja-JP" altLang="en-US" smtClean="0"/>
              <a:t>2018/10/12</a:t>
            </a:fld>
            <a:endParaRPr kumimoji="1" lang="ja-JP" altLang="en-US"/>
          </a:p>
        </p:txBody>
      </p:sp>
      <p:sp>
        <p:nvSpPr>
          <p:cNvPr id="4" name="スライド イメージ プレースホルダー 3"/>
          <p:cNvSpPr>
            <a:spLocks noGrp="1" noRot="1" noChangeAspect="1"/>
          </p:cNvSpPr>
          <p:nvPr>
            <p:ph type="sldImg" idx="2"/>
          </p:nvPr>
        </p:nvSpPr>
        <p:spPr>
          <a:xfrm>
            <a:off x="981075" y="1243013"/>
            <a:ext cx="48450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18A1A2A7-1BAF-44BA-BDF2-DD602E572B31}" type="slidenum">
              <a:rPr kumimoji="1" lang="ja-JP" altLang="en-US" smtClean="0"/>
              <a:t>‹#›</a:t>
            </a:fld>
            <a:endParaRPr kumimoji="1" lang="ja-JP" altLang="en-US"/>
          </a:p>
        </p:txBody>
      </p:sp>
    </p:spTree>
    <p:extLst>
      <p:ext uri="{BB962C8B-B14F-4D97-AF65-F5344CB8AC3E}">
        <p14:creationId xmlns:p14="http://schemas.microsoft.com/office/powerpoint/2010/main" val="35722161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a:t>
            </a:fld>
            <a:endParaRPr kumimoji="1" lang="ja-JP" altLang="en-US"/>
          </a:p>
        </p:txBody>
      </p:sp>
    </p:spTree>
    <p:extLst>
      <p:ext uri="{BB962C8B-B14F-4D97-AF65-F5344CB8AC3E}">
        <p14:creationId xmlns:p14="http://schemas.microsoft.com/office/powerpoint/2010/main" val="103759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12</a:t>
            </a:fld>
            <a:endParaRPr kumimoji="1" lang="ja-JP" altLang="en-US"/>
          </a:p>
        </p:txBody>
      </p:sp>
    </p:spTree>
    <p:extLst>
      <p:ext uri="{BB962C8B-B14F-4D97-AF65-F5344CB8AC3E}">
        <p14:creationId xmlns:p14="http://schemas.microsoft.com/office/powerpoint/2010/main" val="4111015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13</a:t>
            </a:fld>
            <a:endParaRPr kumimoji="1" lang="ja-JP" altLang="en-US"/>
          </a:p>
        </p:txBody>
      </p:sp>
    </p:spTree>
    <p:extLst>
      <p:ext uri="{BB962C8B-B14F-4D97-AF65-F5344CB8AC3E}">
        <p14:creationId xmlns:p14="http://schemas.microsoft.com/office/powerpoint/2010/main" val="1641574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14</a:t>
            </a:fld>
            <a:endParaRPr kumimoji="1" lang="ja-JP" altLang="en-US"/>
          </a:p>
        </p:txBody>
      </p:sp>
    </p:spTree>
    <p:extLst>
      <p:ext uri="{BB962C8B-B14F-4D97-AF65-F5344CB8AC3E}">
        <p14:creationId xmlns:p14="http://schemas.microsoft.com/office/powerpoint/2010/main" val="300501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15</a:t>
            </a:fld>
            <a:endParaRPr kumimoji="1" lang="ja-JP" altLang="en-US"/>
          </a:p>
        </p:txBody>
      </p:sp>
    </p:spTree>
    <p:extLst>
      <p:ext uri="{BB962C8B-B14F-4D97-AF65-F5344CB8AC3E}">
        <p14:creationId xmlns:p14="http://schemas.microsoft.com/office/powerpoint/2010/main" val="4160363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16</a:t>
            </a:fld>
            <a:endParaRPr kumimoji="1" lang="ja-JP" altLang="en-US"/>
          </a:p>
        </p:txBody>
      </p:sp>
    </p:spTree>
    <p:extLst>
      <p:ext uri="{BB962C8B-B14F-4D97-AF65-F5344CB8AC3E}">
        <p14:creationId xmlns:p14="http://schemas.microsoft.com/office/powerpoint/2010/main" val="75782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・ドラッグ＆ドロップで</a:t>
            </a:r>
            <a:r>
              <a:rPr kumimoji="1" lang="en-US" altLang="ja-JP" dirty="0"/>
              <a:t>QGIS</a:t>
            </a:r>
            <a:r>
              <a:rPr kumimoji="1" lang="ja-JP" altLang="en-US" dirty="0"/>
              <a:t>上で指定した行政区域データが表示されます。</a:t>
            </a:r>
            <a:endParaRPr kumimoji="1" lang="en-US" altLang="ja-JP" dirty="0"/>
          </a:p>
          <a:p>
            <a:r>
              <a:rPr kumimoji="1" lang="ja-JP" altLang="en-US" dirty="0"/>
              <a:t>・</a:t>
            </a:r>
            <a:r>
              <a:rPr kumimoji="1" lang="en-US" altLang="ja-JP" dirty="0" err="1"/>
              <a:t>geojson</a:t>
            </a:r>
            <a:r>
              <a:rPr kumimoji="1" lang="ja-JP" altLang="en-US" dirty="0"/>
              <a:t>形式でも提供されているので、</a:t>
            </a:r>
            <a:r>
              <a:rPr kumimoji="1" lang="en-US" altLang="ja-JP" dirty="0"/>
              <a:t>Web</a:t>
            </a:r>
            <a:r>
              <a:rPr kumimoji="1" lang="ja-JP" altLang="en-US" dirty="0"/>
              <a:t> </a:t>
            </a:r>
            <a:r>
              <a:rPr kumimoji="1" lang="en-US" altLang="ja-JP" dirty="0"/>
              <a:t>GIS</a:t>
            </a:r>
            <a:r>
              <a:rPr kumimoji="1" lang="ja-JP" altLang="en-US" dirty="0"/>
              <a:t>でもそのまま利用できます。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17</a:t>
            </a:fld>
            <a:endParaRPr kumimoji="1" lang="ja-JP" altLang="en-US"/>
          </a:p>
        </p:txBody>
      </p:sp>
    </p:spTree>
    <p:extLst>
      <p:ext uri="{BB962C8B-B14F-4D97-AF65-F5344CB8AC3E}">
        <p14:creationId xmlns:p14="http://schemas.microsoft.com/office/powerpoint/2010/main" val="350906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・ドラッグ＆ドロップで</a:t>
            </a:r>
            <a:r>
              <a:rPr kumimoji="1" lang="en-US" altLang="ja-JP" dirty="0"/>
              <a:t>QGIS</a:t>
            </a:r>
            <a:r>
              <a:rPr kumimoji="1" lang="ja-JP" altLang="en-US" dirty="0"/>
              <a:t>上で指定した行政区域データが表示されます。</a:t>
            </a:r>
            <a:endParaRPr kumimoji="1" lang="en-US" altLang="ja-JP" dirty="0"/>
          </a:p>
          <a:p>
            <a:r>
              <a:rPr kumimoji="1" lang="ja-JP" altLang="en-US" dirty="0"/>
              <a:t>・</a:t>
            </a:r>
            <a:r>
              <a:rPr kumimoji="1" lang="en-US" altLang="ja-JP" dirty="0" err="1"/>
              <a:t>geojson</a:t>
            </a:r>
            <a:r>
              <a:rPr kumimoji="1" lang="ja-JP" altLang="en-US" dirty="0"/>
              <a:t>形式でも提供されているので、</a:t>
            </a:r>
            <a:r>
              <a:rPr kumimoji="1" lang="en-US" altLang="ja-JP" dirty="0"/>
              <a:t>Web</a:t>
            </a:r>
            <a:r>
              <a:rPr kumimoji="1" lang="ja-JP" altLang="en-US" dirty="0"/>
              <a:t> </a:t>
            </a:r>
            <a:r>
              <a:rPr kumimoji="1" lang="en-US" altLang="ja-JP" dirty="0"/>
              <a:t>GIS</a:t>
            </a:r>
            <a:r>
              <a:rPr kumimoji="1" lang="ja-JP" altLang="en-US" dirty="0"/>
              <a:t>でもそのまま利用できます。</a:t>
            </a:r>
            <a:endParaRPr kumimoji="1" lang="en-US" altLang="ja-JP"/>
          </a:p>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18</a:t>
            </a:fld>
            <a:endParaRPr kumimoji="1" lang="ja-JP" altLang="en-US"/>
          </a:p>
        </p:txBody>
      </p:sp>
    </p:spTree>
    <p:extLst>
      <p:ext uri="{BB962C8B-B14F-4D97-AF65-F5344CB8AC3E}">
        <p14:creationId xmlns:p14="http://schemas.microsoft.com/office/powerpoint/2010/main" val="2717215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19</a:t>
            </a:fld>
            <a:endParaRPr kumimoji="1" lang="ja-JP" altLang="en-US"/>
          </a:p>
        </p:txBody>
      </p:sp>
    </p:spTree>
    <p:extLst>
      <p:ext uri="{BB962C8B-B14F-4D97-AF65-F5344CB8AC3E}">
        <p14:creationId xmlns:p14="http://schemas.microsoft.com/office/powerpoint/2010/main" val="377331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20</a:t>
            </a:fld>
            <a:endParaRPr kumimoji="1" lang="ja-JP" altLang="en-US"/>
          </a:p>
        </p:txBody>
      </p:sp>
    </p:spTree>
    <p:extLst>
      <p:ext uri="{BB962C8B-B14F-4D97-AF65-F5344CB8AC3E}">
        <p14:creationId xmlns:p14="http://schemas.microsoft.com/office/powerpoint/2010/main" val="284123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21</a:t>
            </a:fld>
            <a:endParaRPr kumimoji="1" lang="ja-JP" altLang="en-US"/>
          </a:p>
        </p:txBody>
      </p:sp>
    </p:spTree>
    <p:extLst>
      <p:ext uri="{BB962C8B-B14F-4D97-AF65-F5344CB8AC3E}">
        <p14:creationId xmlns:p14="http://schemas.microsoft.com/office/powerpoint/2010/main" val="194599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a:t>
            </a:fld>
            <a:endParaRPr kumimoji="1" lang="ja-JP" altLang="en-US"/>
          </a:p>
        </p:txBody>
      </p:sp>
    </p:spTree>
    <p:extLst>
      <p:ext uri="{BB962C8B-B14F-4D97-AF65-F5344CB8AC3E}">
        <p14:creationId xmlns:p14="http://schemas.microsoft.com/office/powerpoint/2010/main" val="423623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22</a:t>
            </a:fld>
            <a:endParaRPr kumimoji="1" lang="ja-JP" altLang="en-US"/>
          </a:p>
        </p:txBody>
      </p:sp>
    </p:spTree>
    <p:extLst>
      <p:ext uri="{BB962C8B-B14F-4D97-AF65-F5344CB8AC3E}">
        <p14:creationId xmlns:p14="http://schemas.microsoft.com/office/powerpoint/2010/main" val="2088492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23</a:t>
            </a:fld>
            <a:endParaRPr kumimoji="1" lang="ja-JP" altLang="en-US"/>
          </a:p>
        </p:txBody>
      </p:sp>
    </p:spTree>
    <p:extLst>
      <p:ext uri="{BB962C8B-B14F-4D97-AF65-F5344CB8AC3E}">
        <p14:creationId xmlns:p14="http://schemas.microsoft.com/office/powerpoint/2010/main" val="2395000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24</a:t>
            </a:fld>
            <a:endParaRPr kumimoji="1" lang="ja-JP" altLang="en-US"/>
          </a:p>
        </p:txBody>
      </p:sp>
    </p:spTree>
    <p:extLst>
      <p:ext uri="{BB962C8B-B14F-4D97-AF65-F5344CB8AC3E}">
        <p14:creationId xmlns:p14="http://schemas.microsoft.com/office/powerpoint/2010/main" val="3545930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25</a:t>
            </a:fld>
            <a:endParaRPr kumimoji="1" lang="ja-JP" altLang="en-US"/>
          </a:p>
        </p:txBody>
      </p:sp>
    </p:spTree>
    <p:extLst>
      <p:ext uri="{BB962C8B-B14F-4D97-AF65-F5344CB8AC3E}">
        <p14:creationId xmlns:p14="http://schemas.microsoft.com/office/powerpoint/2010/main" val="2260574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26</a:t>
            </a:fld>
            <a:endParaRPr kumimoji="1" lang="ja-JP" altLang="en-US"/>
          </a:p>
        </p:txBody>
      </p:sp>
    </p:spTree>
    <p:extLst>
      <p:ext uri="{BB962C8B-B14F-4D97-AF65-F5344CB8AC3E}">
        <p14:creationId xmlns:p14="http://schemas.microsoft.com/office/powerpoint/2010/main" val="2910799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27</a:t>
            </a:fld>
            <a:endParaRPr kumimoji="1" lang="ja-JP" altLang="en-US"/>
          </a:p>
        </p:txBody>
      </p:sp>
    </p:spTree>
    <p:extLst>
      <p:ext uri="{BB962C8B-B14F-4D97-AF65-F5344CB8AC3E}">
        <p14:creationId xmlns:p14="http://schemas.microsoft.com/office/powerpoint/2010/main" val="148640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28</a:t>
            </a:fld>
            <a:endParaRPr kumimoji="1" lang="ja-JP" altLang="en-US"/>
          </a:p>
        </p:txBody>
      </p:sp>
    </p:spTree>
    <p:extLst>
      <p:ext uri="{BB962C8B-B14F-4D97-AF65-F5344CB8AC3E}">
        <p14:creationId xmlns:p14="http://schemas.microsoft.com/office/powerpoint/2010/main" val="181561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29</a:t>
            </a:fld>
            <a:endParaRPr kumimoji="1" lang="ja-JP" altLang="en-US"/>
          </a:p>
        </p:txBody>
      </p:sp>
    </p:spTree>
    <p:extLst>
      <p:ext uri="{BB962C8B-B14F-4D97-AF65-F5344CB8AC3E}">
        <p14:creationId xmlns:p14="http://schemas.microsoft.com/office/powerpoint/2010/main" val="3248291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30</a:t>
            </a:fld>
            <a:endParaRPr kumimoji="1" lang="ja-JP" altLang="en-US"/>
          </a:p>
        </p:txBody>
      </p:sp>
    </p:spTree>
    <p:extLst>
      <p:ext uri="{BB962C8B-B14F-4D97-AF65-F5344CB8AC3E}">
        <p14:creationId xmlns:p14="http://schemas.microsoft.com/office/powerpoint/2010/main" val="2065028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31</a:t>
            </a:fld>
            <a:endParaRPr kumimoji="1" lang="ja-JP" altLang="en-US"/>
          </a:p>
        </p:txBody>
      </p:sp>
    </p:spTree>
    <p:extLst>
      <p:ext uri="{BB962C8B-B14F-4D97-AF65-F5344CB8AC3E}">
        <p14:creationId xmlns:p14="http://schemas.microsoft.com/office/powerpoint/2010/main" val="187605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a:t>
            </a:fld>
            <a:endParaRPr kumimoji="1" lang="ja-JP" altLang="en-US"/>
          </a:p>
        </p:txBody>
      </p:sp>
    </p:spTree>
    <p:extLst>
      <p:ext uri="{BB962C8B-B14F-4D97-AF65-F5344CB8AC3E}">
        <p14:creationId xmlns:p14="http://schemas.microsoft.com/office/powerpoint/2010/main" val="2602505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32</a:t>
            </a:fld>
            <a:endParaRPr kumimoji="1" lang="ja-JP" altLang="en-US"/>
          </a:p>
        </p:txBody>
      </p:sp>
    </p:spTree>
    <p:extLst>
      <p:ext uri="{BB962C8B-B14F-4D97-AF65-F5344CB8AC3E}">
        <p14:creationId xmlns:p14="http://schemas.microsoft.com/office/powerpoint/2010/main" val="2799654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33</a:t>
            </a:fld>
            <a:endParaRPr kumimoji="1" lang="ja-JP" altLang="en-US"/>
          </a:p>
        </p:txBody>
      </p:sp>
    </p:spTree>
    <p:extLst>
      <p:ext uri="{BB962C8B-B14F-4D97-AF65-F5344CB8AC3E}">
        <p14:creationId xmlns:p14="http://schemas.microsoft.com/office/powerpoint/2010/main" val="2712100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34</a:t>
            </a:fld>
            <a:endParaRPr kumimoji="1" lang="ja-JP" altLang="en-US"/>
          </a:p>
        </p:txBody>
      </p:sp>
    </p:spTree>
    <p:extLst>
      <p:ext uri="{BB962C8B-B14F-4D97-AF65-F5344CB8AC3E}">
        <p14:creationId xmlns:p14="http://schemas.microsoft.com/office/powerpoint/2010/main" val="1477785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35</a:t>
            </a:fld>
            <a:endParaRPr kumimoji="1" lang="ja-JP" altLang="en-US"/>
          </a:p>
        </p:txBody>
      </p:sp>
    </p:spTree>
    <p:extLst>
      <p:ext uri="{BB962C8B-B14F-4D97-AF65-F5344CB8AC3E}">
        <p14:creationId xmlns:p14="http://schemas.microsoft.com/office/powerpoint/2010/main" val="320692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36</a:t>
            </a:fld>
            <a:endParaRPr kumimoji="1" lang="ja-JP" altLang="en-US"/>
          </a:p>
        </p:txBody>
      </p:sp>
    </p:spTree>
    <p:extLst>
      <p:ext uri="{BB962C8B-B14F-4D97-AF65-F5344CB8AC3E}">
        <p14:creationId xmlns:p14="http://schemas.microsoft.com/office/powerpoint/2010/main" val="156985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37</a:t>
            </a:fld>
            <a:endParaRPr kumimoji="1" lang="ja-JP" altLang="en-US"/>
          </a:p>
        </p:txBody>
      </p:sp>
    </p:spTree>
    <p:extLst>
      <p:ext uri="{BB962C8B-B14F-4D97-AF65-F5344CB8AC3E}">
        <p14:creationId xmlns:p14="http://schemas.microsoft.com/office/powerpoint/2010/main" val="3397152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38</a:t>
            </a:fld>
            <a:endParaRPr kumimoji="1" lang="ja-JP" altLang="en-US"/>
          </a:p>
        </p:txBody>
      </p:sp>
    </p:spTree>
    <p:extLst>
      <p:ext uri="{BB962C8B-B14F-4D97-AF65-F5344CB8AC3E}">
        <p14:creationId xmlns:p14="http://schemas.microsoft.com/office/powerpoint/2010/main" val="37934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39</a:t>
            </a:fld>
            <a:endParaRPr kumimoji="1" lang="ja-JP" altLang="en-US"/>
          </a:p>
        </p:txBody>
      </p:sp>
    </p:spTree>
    <p:extLst>
      <p:ext uri="{BB962C8B-B14F-4D97-AF65-F5344CB8AC3E}">
        <p14:creationId xmlns:p14="http://schemas.microsoft.com/office/powerpoint/2010/main" val="1754074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40</a:t>
            </a:fld>
            <a:endParaRPr kumimoji="1" lang="ja-JP" altLang="en-US"/>
          </a:p>
        </p:txBody>
      </p:sp>
    </p:spTree>
    <p:extLst>
      <p:ext uri="{BB962C8B-B14F-4D97-AF65-F5344CB8AC3E}">
        <p14:creationId xmlns:p14="http://schemas.microsoft.com/office/powerpoint/2010/main" val="4080616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41</a:t>
            </a:fld>
            <a:endParaRPr kumimoji="1" lang="ja-JP" altLang="en-US"/>
          </a:p>
        </p:txBody>
      </p:sp>
    </p:spTree>
    <p:extLst>
      <p:ext uri="{BB962C8B-B14F-4D97-AF65-F5344CB8AC3E}">
        <p14:creationId xmlns:p14="http://schemas.microsoft.com/office/powerpoint/2010/main" val="215890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a:t>
            </a:fld>
            <a:endParaRPr kumimoji="1" lang="ja-JP" altLang="en-US"/>
          </a:p>
        </p:txBody>
      </p:sp>
    </p:spTree>
    <p:extLst>
      <p:ext uri="{BB962C8B-B14F-4D97-AF65-F5344CB8AC3E}">
        <p14:creationId xmlns:p14="http://schemas.microsoft.com/office/powerpoint/2010/main" val="3356165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42</a:t>
            </a:fld>
            <a:endParaRPr kumimoji="1" lang="ja-JP" altLang="en-US"/>
          </a:p>
        </p:txBody>
      </p:sp>
    </p:spTree>
    <p:extLst>
      <p:ext uri="{BB962C8B-B14F-4D97-AF65-F5344CB8AC3E}">
        <p14:creationId xmlns:p14="http://schemas.microsoft.com/office/powerpoint/2010/main" val="3037628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43</a:t>
            </a:fld>
            <a:endParaRPr kumimoji="1" lang="ja-JP" altLang="en-US"/>
          </a:p>
        </p:txBody>
      </p:sp>
    </p:spTree>
    <p:extLst>
      <p:ext uri="{BB962C8B-B14F-4D97-AF65-F5344CB8AC3E}">
        <p14:creationId xmlns:p14="http://schemas.microsoft.com/office/powerpoint/2010/main" val="4271516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44</a:t>
            </a:fld>
            <a:endParaRPr kumimoji="1" lang="ja-JP" altLang="en-US"/>
          </a:p>
        </p:txBody>
      </p:sp>
    </p:spTree>
    <p:extLst>
      <p:ext uri="{BB962C8B-B14F-4D97-AF65-F5344CB8AC3E}">
        <p14:creationId xmlns:p14="http://schemas.microsoft.com/office/powerpoint/2010/main" val="727659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45</a:t>
            </a:fld>
            <a:endParaRPr kumimoji="1" lang="ja-JP" altLang="en-US"/>
          </a:p>
        </p:txBody>
      </p:sp>
    </p:spTree>
    <p:extLst>
      <p:ext uri="{BB962C8B-B14F-4D97-AF65-F5344CB8AC3E}">
        <p14:creationId xmlns:p14="http://schemas.microsoft.com/office/powerpoint/2010/main" val="670852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46</a:t>
            </a:fld>
            <a:endParaRPr kumimoji="1" lang="ja-JP" altLang="en-US"/>
          </a:p>
        </p:txBody>
      </p:sp>
    </p:spTree>
    <p:extLst>
      <p:ext uri="{BB962C8B-B14F-4D97-AF65-F5344CB8AC3E}">
        <p14:creationId xmlns:p14="http://schemas.microsoft.com/office/powerpoint/2010/main" val="3428219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47</a:t>
            </a:fld>
            <a:endParaRPr kumimoji="1" lang="ja-JP" altLang="en-US"/>
          </a:p>
        </p:txBody>
      </p:sp>
    </p:spTree>
    <p:extLst>
      <p:ext uri="{BB962C8B-B14F-4D97-AF65-F5344CB8AC3E}">
        <p14:creationId xmlns:p14="http://schemas.microsoft.com/office/powerpoint/2010/main" val="3201374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48</a:t>
            </a:fld>
            <a:endParaRPr kumimoji="1" lang="ja-JP" altLang="en-US"/>
          </a:p>
        </p:txBody>
      </p:sp>
    </p:spTree>
    <p:extLst>
      <p:ext uri="{BB962C8B-B14F-4D97-AF65-F5344CB8AC3E}">
        <p14:creationId xmlns:p14="http://schemas.microsoft.com/office/powerpoint/2010/main" val="5995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49</a:t>
            </a:fld>
            <a:endParaRPr kumimoji="1" lang="ja-JP" altLang="en-US"/>
          </a:p>
        </p:txBody>
      </p:sp>
    </p:spTree>
    <p:extLst>
      <p:ext uri="{BB962C8B-B14F-4D97-AF65-F5344CB8AC3E}">
        <p14:creationId xmlns:p14="http://schemas.microsoft.com/office/powerpoint/2010/main" val="2892934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50</a:t>
            </a:fld>
            <a:endParaRPr kumimoji="1" lang="ja-JP" altLang="en-US"/>
          </a:p>
        </p:txBody>
      </p:sp>
    </p:spTree>
    <p:extLst>
      <p:ext uri="{BB962C8B-B14F-4D97-AF65-F5344CB8AC3E}">
        <p14:creationId xmlns:p14="http://schemas.microsoft.com/office/powerpoint/2010/main" val="3239142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51</a:t>
            </a:fld>
            <a:endParaRPr kumimoji="1" lang="ja-JP" altLang="en-US"/>
          </a:p>
        </p:txBody>
      </p:sp>
    </p:spTree>
    <p:extLst>
      <p:ext uri="{BB962C8B-B14F-4D97-AF65-F5344CB8AC3E}">
        <p14:creationId xmlns:p14="http://schemas.microsoft.com/office/powerpoint/2010/main" val="236848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a:t>
            </a:fld>
            <a:endParaRPr kumimoji="1" lang="ja-JP" altLang="en-US"/>
          </a:p>
        </p:txBody>
      </p:sp>
    </p:spTree>
    <p:extLst>
      <p:ext uri="{BB962C8B-B14F-4D97-AF65-F5344CB8AC3E}">
        <p14:creationId xmlns:p14="http://schemas.microsoft.com/office/powerpoint/2010/main" val="4245390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52</a:t>
            </a:fld>
            <a:endParaRPr kumimoji="1" lang="ja-JP" altLang="en-US"/>
          </a:p>
        </p:txBody>
      </p:sp>
    </p:spTree>
    <p:extLst>
      <p:ext uri="{BB962C8B-B14F-4D97-AF65-F5344CB8AC3E}">
        <p14:creationId xmlns:p14="http://schemas.microsoft.com/office/powerpoint/2010/main" val="1317651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53</a:t>
            </a:fld>
            <a:endParaRPr kumimoji="1" lang="ja-JP" altLang="en-US"/>
          </a:p>
        </p:txBody>
      </p:sp>
    </p:spTree>
    <p:extLst>
      <p:ext uri="{BB962C8B-B14F-4D97-AF65-F5344CB8AC3E}">
        <p14:creationId xmlns:p14="http://schemas.microsoft.com/office/powerpoint/2010/main" val="1469706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54</a:t>
            </a:fld>
            <a:endParaRPr kumimoji="1" lang="ja-JP" altLang="en-US"/>
          </a:p>
        </p:txBody>
      </p:sp>
    </p:spTree>
    <p:extLst>
      <p:ext uri="{BB962C8B-B14F-4D97-AF65-F5344CB8AC3E}">
        <p14:creationId xmlns:p14="http://schemas.microsoft.com/office/powerpoint/2010/main" val="474904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55</a:t>
            </a:fld>
            <a:endParaRPr kumimoji="1" lang="ja-JP" altLang="en-US"/>
          </a:p>
        </p:txBody>
      </p:sp>
    </p:spTree>
    <p:extLst>
      <p:ext uri="{BB962C8B-B14F-4D97-AF65-F5344CB8AC3E}">
        <p14:creationId xmlns:p14="http://schemas.microsoft.com/office/powerpoint/2010/main" val="107066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56</a:t>
            </a:fld>
            <a:endParaRPr kumimoji="1" lang="ja-JP" altLang="en-US"/>
          </a:p>
        </p:txBody>
      </p:sp>
    </p:spTree>
    <p:extLst>
      <p:ext uri="{BB962C8B-B14F-4D97-AF65-F5344CB8AC3E}">
        <p14:creationId xmlns:p14="http://schemas.microsoft.com/office/powerpoint/2010/main" val="27986648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57</a:t>
            </a:fld>
            <a:endParaRPr kumimoji="1" lang="ja-JP" altLang="en-US"/>
          </a:p>
        </p:txBody>
      </p:sp>
    </p:spTree>
    <p:extLst>
      <p:ext uri="{BB962C8B-B14F-4D97-AF65-F5344CB8AC3E}">
        <p14:creationId xmlns:p14="http://schemas.microsoft.com/office/powerpoint/2010/main" val="1299819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58</a:t>
            </a:fld>
            <a:endParaRPr kumimoji="1" lang="ja-JP" altLang="en-US"/>
          </a:p>
        </p:txBody>
      </p:sp>
    </p:spTree>
    <p:extLst>
      <p:ext uri="{BB962C8B-B14F-4D97-AF65-F5344CB8AC3E}">
        <p14:creationId xmlns:p14="http://schemas.microsoft.com/office/powerpoint/2010/main" val="2433737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59</a:t>
            </a:fld>
            <a:endParaRPr kumimoji="1" lang="ja-JP" altLang="en-US"/>
          </a:p>
        </p:txBody>
      </p:sp>
    </p:spTree>
    <p:extLst>
      <p:ext uri="{BB962C8B-B14F-4D97-AF65-F5344CB8AC3E}">
        <p14:creationId xmlns:p14="http://schemas.microsoft.com/office/powerpoint/2010/main" val="2116820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60</a:t>
            </a:fld>
            <a:endParaRPr kumimoji="1" lang="ja-JP" altLang="en-US"/>
          </a:p>
        </p:txBody>
      </p:sp>
    </p:spTree>
    <p:extLst>
      <p:ext uri="{BB962C8B-B14F-4D97-AF65-F5344CB8AC3E}">
        <p14:creationId xmlns:p14="http://schemas.microsoft.com/office/powerpoint/2010/main" val="1435762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61</a:t>
            </a:fld>
            <a:endParaRPr kumimoji="1" lang="ja-JP" altLang="en-US"/>
          </a:p>
        </p:txBody>
      </p:sp>
    </p:spTree>
    <p:extLst>
      <p:ext uri="{BB962C8B-B14F-4D97-AF65-F5344CB8AC3E}">
        <p14:creationId xmlns:p14="http://schemas.microsoft.com/office/powerpoint/2010/main" val="85596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a:t>
            </a:fld>
            <a:endParaRPr kumimoji="1" lang="ja-JP" altLang="en-US"/>
          </a:p>
        </p:txBody>
      </p:sp>
    </p:spTree>
    <p:extLst>
      <p:ext uri="{BB962C8B-B14F-4D97-AF65-F5344CB8AC3E}">
        <p14:creationId xmlns:p14="http://schemas.microsoft.com/office/powerpoint/2010/main" val="232414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62</a:t>
            </a:fld>
            <a:endParaRPr kumimoji="1" lang="ja-JP" altLang="en-US"/>
          </a:p>
        </p:txBody>
      </p:sp>
    </p:spTree>
    <p:extLst>
      <p:ext uri="{BB962C8B-B14F-4D97-AF65-F5344CB8AC3E}">
        <p14:creationId xmlns:p14="http://schemas.microsoft.com/office/powerpoint/2010/main" val="88309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63</a:t>
            </a:fld>
            <a:endParaRPr kumimoji="1" lang="ja-JP" altLang="en-US"/>
          </a:p>
        </p:txBody>
      </p:sp>
    </p:spTree>
    <p:extLst>
      <p:ext uri="{BB962C8B-B14F-4D97-AF65-F5344CB8AC3E}">
        <p14:creationId xmlns:p14="http://schemas.microsoft.com/office/powerpoint/2010/main" val="3618054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64</a:t>
            </a:fld>
            <a:endParaRPr kumimoji="1" lang="ja-JP" altLang="en-US"/>
          </a:p>
        </p:txBody>
      </p:sp>
    </p:spTree>
    <p:extLst>
      <p:ext uri="{BB962C8B-B14F-4D97-AF65-F5344CB8AC3E}">
        <p14:creationId xmlns:p14="http://schemas.microsoft.com/office/powerpoint/2010/main" val="1183771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65</a:t>
            </a:fld>
            <a:endParaRPr kumimoji="1" lang="ja-JP" altLang="en-US"/>
          </a:p>
        </p:txBody>
      </p:sp>
    </p:spTree>
    <p:extLst>
      <p:ext uri="{BB962C8B-B14F-4D97-AF65-F5344CB8AC3E}">
        <p14:creationId xmlns:p14="http://schemas.microsoft.com/office/powerpoint/2010/main" val="182496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66</a:t>
            </a:fld>
            <a:endParaRPr kumimoji="1" lang="ja-JP" altLang="en-US"/>
          </a:p>
        </p:txBody>
      </p:sp>
    </p:spTree>
    <p:extLst>
      <p:ext uri="{BB962C8B-B14F-4D97-AF65-F5344CB8AC3E}">
        <p14:creationId xmlns:p14="http://schemas.microsoft.com/office/powerpoint/2010/main" val="2105499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SavePoint7</a:t>
            </a:r>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67</a:t>
            </a:fld>
            <a:endParaRPr kumimoji="1" lang="ja-JP" altLang="en-US"/>
          </a:p>
        </p:txBody>
      </p:sp>
    </p:spTree>
    <p:extLst>
      <p:ext uri="{BB962C8B-B14F-4D97-AF65-F5344CB8AC3E}">
        <p14:creationId xmlns:p14="http://schemas.microsoft.com/office/powerpoint/2010/main" val="1068033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68</a:t>
            </a:fld>
            <a:endParaRPr kumimoji="1" lang="ja-JP" altLang="en-US"/>
          </a:p>
        </p:txBody>
      </p:sp>
    </p:spTree>
    <p:extLst>
      <p:ext uri="{BB962C8B-B14F-4D97-AF65-F5344CB8AC3E}">
        <p14:creationId xmlns:p14="http://schemas.microsoft.com/office/powerpoint/2010/main" val="25308105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69</a:t>
            </a:fld>
            <a:endParaRPr kumimoji="1" lang="ja-JP" altLang="en-US"/>
          </a:p>
        </p:txBody>
      </p:sp>
    </p:spTree>
    <p:extLst>
      <p:ext uri="{BB962C8B-B14F-4D97-AF65-F5344CB8AC3E}">
        <p14:creationId xmlns:p14="http://schemas.microsoft.com/office/powerpoint/2010/main" val="2730808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70</a:t>
            </a:fld>
            <a:endParaRPr kumimoji="1" lang="ja-JP" altLang="en-US"/>
          </a:p>
        </p:txBody>
      </p:sp>
    </p:spTree>
    <p:extLst>
      <p:ext uri="{BB962C8B-B14F-4D97-AF65-F5344CB8AC3E}">
        <p14:creationId xmlns:p14="http://schemas.microsoft.com/office/powerpoint/2010/main" val="72157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71</a:t>
            </a:fld>
            <a:endParaRPr kumimoji="1" lang="ja-JP" altLang="en-US"/>
          </a:p>
        </p:txBody>
      </p:sp>
    </p:spTree>
    <p:extLst>
      <p:ext uri="{BB962C8B-B14F-4D97-AF65-F5344CB8AC3E}">
        <p14:creationId xmlns:p14="http://schemas.microsoft.com/office/powerpoint/2010/main" val="377941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a:t>
            </a:fld>
            <a:endParaRPr kumimoji="1" lang="ja-JP" altLang="en-US"/>
          </a:p>
        </p:txBody>
      </p:sp>
    </p:spTree>
    <p:extLst>
      <p:ext uri="{BB962C8B-B14F-4D97-AF65-F5344CB8AC3E}">
        <p14:creationId xmlns:p14="http://schemas.microsoft.com/office/powerpoint/2010/main" val="3199528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72</a:t>
            </a:fld>
            <a:endParaRPr kumimoji="1" lang="ja-JP" altLang="en-US"/>
          </a:p>
        </p:txBody>
      </p:sp>
    </p:spTree>
    <p:extLst>
      <p:ext uri="{BB962C8B-B14F-4D97-AF65-F5344CB8AC3E}">
        <p14:creationId xmlns:p14="http://schemas.microsoft.com/office/powerpoint/2010/main" val="12273775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SavePoint7</a:t>
            </a:r>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73</a:t>
            </a:fld>
            <a:endParaRPr kumimoji="1" lang="ja-JP" altLang="en-US"/>
          </a:p>
        </p:txBody>
      </p:sp>
    </p:spTree>
    <p:extLst>
      <p:ext uri="{BB962C8B-B14F-4D97-AF65-F5344CB8AC3E}">
        <p14:creationId xmlns:p14="http://schemas.microsoft.com/office/powerpoint/2010/main" val="3174898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74</a:t>
            </a:fld>
            <a:endParaRPr kumimoji="1" lang="ja-JP" altLang="en-US"/>
          </a:p>
        </p:txBody>
      </p:sp>
    </p:spTree>
    <p:extLst>
      <p:ext uri="{BB962C8B-B14F-4D97-AF65-F5344CB8AC3E}">
        <p14:creationId xmlns:p14="http://schemas.microsoft.com/office/powerpoint/2010/main" val="2407553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75</a:t>
            </a:fld>
            <a:endParaRPr kumimoji="1" lang="ja-JP" altLang="en-US"/>
          </a:p>
        </p:txBody>
      </p:sp>
    </p:spTree>
    <p:extLst>
      <p:ext uri="{BB962C8B-B14F-4D97-AF65-F5344CB8AC3E}">
        <p14:creationId xmlns:p14="http://schemas.microsoft.com/office/powerpoint/2010/main" val="23292603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76</a:t>
            </a:fld>
            <a:endParaRPr kumimoji="1" lang="ja-JP" altLang="en-US"/>
          </a:p>
        </p:txBody>
      </p:sp>
    </p:spTree>
    <p:extLst>
      <p:ext uri="{BB962C8B-B14F-4D97-AF65-F5344CB8AC3E}">
        <p14:creationId xmlns:p14="http://schemas.microsoft.com/office/powerpoint/2010/main" val="3338310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77</a:t>
            </a:fld>
            <a:endParaRPr kumimoji="1" lang="ja-JP" altLang="en-US"/>
          </a:p>
        </p:txBody>
      </p:sp>
    </p:spTree>
    <p:extLst>
      <p:ext uri="{BB962C8B-B14F-4D97-AF65-F5344CB8AC3E}">
        <p14:creationId xmlns:p14="http://schemas.microsoft.com/office/powerpoint/2010/main" val="29045533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78</a:t>
            </a:fld>
            <a:endParaRPr kumimoji="1" lang="ja-JP" altLang="en-US"/>
          </a:p>
        </p:txBody>
      </p:sp>
    </p:spTree>
    <p:extLst>
      <p:ext uri="{BB962C8B-B14F-4D97-AF65-F5344CB8AC3E}">
        <p14:creationId xmlns:p14="http://schemas.microsoft.com/office/powerpoint/2010/main" val="42581008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79</a:t>
            </a:fld>
            <a:endParaRPr kumimoji="1" lang="ja-JP" altLang="en-US"/>
          </a:p>
        </p:txBody>
      </p:sp>
    </p:spTree>
    <p:extLst>
      <p:ext uri="{BB962C8B-B14F-4D97-AF65-F5344CB8AC3E}">
        <p14:creationId xmlns:p14="http://schemas.microsoft.com/office/powerpoint/2010/main" val="34427728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80</a:t>
            </a:fld>
            <a:endParaRPr kumimoji="1" lang="ja-JP" altLang="en-US"/>
          </a:p>
        </p:txBody>
      </p:sp>
    </p:spTree>
    <p:extLst>
      <p:ext uri="{BB962C8B-B14F-4D97-AF65-F5344CB8AC3E}">
        <p14:creationId xmlns:p14="http://schemas.microsoft.com/office/powerpoint/2010/main" val="38475400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81</a:t>
            </a:fld>
            <a:endParaRPr kumimoji="1" lang="ja-JP" altLang="en-US"/>
          </a:p>
        </p:txBody>
      </p:sp>
    </p:spTree>
    <p:extLst>
      <p:ext uri="{BB962C8B-B14F-4D97-AF65-F5344CB8AC3E}">
        <p14:creationId xmlns:p14="http://schemas.microsoft.com/office/powerpoint/2010/main" val="378662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10</a:t>
            </a:fld>
            <a:endParaRPr kumimoji="1" lang="ja-JP" altLang="en-US"/>
          </a:p>
        </p:txBody>
      </p:sp>
    </p:spTree>
    <p:extLst>
      <p:ext uri="{BB962C8B-B14F-4D97-AF65-F5344CB8AC3E}">
        <p14:creationId xmlns:p14="http://schemas.microsoft.com/office/powerpoint/2010/main" val="39663698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82</a:t>
            </a:fld>
            <a:endParaRPr kumimoji="1" lang="ja-JP" altLang="en-US"/>
          </a:p>
        </p:txBody>
      </p:sp>
    </p:spTree>
    <p:extLst>
      <p:ext uri="{BB962C8B-B14F-4D97-AF65-F5344CB8AC3E}">
        <p14:creationId xmlns:p14="http://schemas.microsoft.com/office/powerpoint/2010/main" val="2489641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83</a:t>
            </a:fld>
            <a:endParaRPr kumimoji="1" lang="ja-JP" altLang="en-US"/>
          </a:p>
        </p:txBody>
      </p:sp>
    </p:spTree>
    <p:extLst>
      <p:ext uri="{BB962C8B-B14F-4D97-AF65-F5344CB8AC3E}">
        <p14:creationId xmlns:p14="http://schemas.microsoft.com/office/powerpoint/2010/main" val="29845317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84</a:t>
            </a:fld>
            <a:endParaRPr kumimoji="1" lang="ja-JP" altLang="en-US"/>
          </a:p>
        </p:txBody>
      </p:sp>
    </p:spTree>
    <p:extLst>
      <p:ext uri="{BB962C8B-B14F-4D97-AF65-F5344CB8AC3E}">
        <p14:creationId xmlns:p14="http://schemas.microsoft.com/office/powerpoint/2010/main" val="1445534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85</a:t>
            </a:fld>
            <a:endParaRPr kumimoji="1" lang="ja-JP" altLang="en-US"/>
          </a:p>
        </p:txBody>
      </p:sp>
    </p:spTree>
    <p:extLst>
      <p:ext uri="{BB962C8B-B14F-4D97-AF65-F5344CB8AC3E}">
        <p14:creationId xmlns:p14="http://schemas.microsoft.com/office/powerpoint/2010/main" val="2197176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86</a:t>
            </a:fld>
            <a:endParaRPr kumimoji="1" lang="ja-JP" altLang="en-US"/>
          </a:p>
        </p:txBody>
      </p:sp>
    </p:spTree>
    <p:extLst>
      <p:ext uri="{BB962C8B-B14F-4D97-AF65-F5344CB8AC3E}">
        <p14:creationId xmlns:p14="http://schemas.microsoft.com/office/powerpoint/2010/main" val="4180632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87</a:t>
            </a:fld>
            <a:endParaRPr kumimoji="1" lang="ja-JP" altLang="en-US"/>
          </a:p>
        </p:txBody>
      </p:sp>
    </p:spTree>
    <p:extLst>
      <p:ext uri="{BB962C8B-B14F-4D97-AF65-F5344CB8AC3E}">
        <p14:creationId xmlns:p14="http://schemas.microsoft.com/office/powerpoint/2010/main" val="1501510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88</a:t>
            </a:fld>
            <a:endParaRPr kumimoji="1" lang="ja-JP" altLang="en-US"/>
          </a:p>
        </p:txBody>
      </p:sp>
    </p:spTree>
    <p:extLst>
      <p:ext uri="{BB962C8B-B14F-4D97-AF65-F5344CB8AC3E}">
        <p14:creationId xmlns:p14="http://schemas.microsoft.com/office/powerpoint/2010/main" val="13767535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89</a:t>
            </a:fld>
            <a:endParaRPr kumimoji="1" lang="ja-JP" altLang="en-US"/>
          </a:p>
        </p:txBody>
      </p:sp>
    </p:spTree>
    <p:extLst>
      <p:ext uri="{BB962C8B-B14F-4D97-AF65-F5344CB8AC3E}">
        <p14:creationId xmlns:p14="http://schemas.microsoft.com/office/powerpoint/2010/main" val="4138474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90</a:t>
            </a:fld>
            <a:endParaRPr kumimoji="1" lang="ja-JP" altLang="en-US"/>
          </a:p>
        </p:txBody>
      </p:sp>
    </p:spTree>
    <p:extLst>
      <p:ext uri="{BB962C8B-B14F-4D97-AF65-F5344CB8AC3E}">
        <p14:creationId xmlns:p14="http://schemas.microsoft.com/office/powerpoint/2010/main" val="13801667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91</a:t>
            </a:fld>
            <a:endParaRPr kumimoji="1" lang="ja-JP" altLang="en-US"/>
          </a:p>
        </p:txBody>
      </p:sp>
    </p:spTree>
    <p:extLst>
      <p:ext uri="{BB962C8B-B14F-4D97-AF65-F5344CB8AC3E}">
        <p14:creationId xmlns:p14="http://schemas.microsoft.com/office/powerpoint/2010/main" val="386512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11</a:t>
            </a:fld>
            <a:endParaRPr kumimoji="1" lang="ja-JP" altLang="en-US"/>
          </a:p>
        </p:txBody>
      </p:sp>
    </p:spTree>
    <p:extLst>
      <p:ext uri="{BB962C8B-B14F-4D97-AF65-F5344CB8AC3E}">
        <p14:creationId xmlns:p14="http://schemas.microsoft.com/office/powerpoint/2010/main" val="3014511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92</a:t>
            </a:fld>
            <a:endParaRPr kumimoji="1" lang="ja-JP" altLang="en-US"/>
          </a:p>
        </p:txBody>
      </p:sp>
    </p:spTree>
    <p:extLst>
      <p:ext uri="{BB962C8B-B14F-4D97-AF65-F5344CB8AC3E}">
        <p14:creationId xmlns:p14="http://schemas.microsoft.com/office/powerpoint/2010/main" val="7766200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93</a:t>
            </a:fld>
            <a:endParaRPr kumimoji="1" lang="ja-JP" altLang="en-US"/>
          </a:p>
        </p:txBody>
      </p:sp>
    </p:spTree>
    <p:extLst>
      <p:ext uri="{BB962C8B-B14F-4D97-AF65-F5344CB8AC3E}">
        <p14:creationId xmlns:p14="http://schemas.microsoft.com/office/powerpoint/2010/main" val="3444558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A1A2A7-1BAF-44BA-BDF2-DD602E572B31}" type="slidenum">
              <a:rPr kumimoji="1" lang="ja-JP" altLang="en-US" smtClean="0"/>
              <a:t>94</a:t>
            </a:fld>
            <a:endParaRPr kumimoji="1" lang="ja-JP" altLang="en-US"/>
          </a:p>
        </p:txBody>
      </p:sp>
    </p:spTree>
    <p:extLst>
      <p:ext uri="{BB962C8B-B14F-4D97-AF65-F5344CB8AC3E}">
        <p14:creationId xmlns:p14="http://schemas.microsoft.com/office/powerpoint/2010/main" val="188298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CC91342-2286-4E31-9E2B-1516247E7647}" type="datetime1">
              <a:rPr kumimoji="1" lang="ja-JP" altLang="en-US" smtClean="0"/>
              <a:t>2018/10/12</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23560C7-01F3-4437-BF3C-AD4701164B4A}" type="slidenum">
              <a:rPr kumimoji="1" lang="ja-JP" altLang="en-US" smtClean="0"/>
              <a:t>‹#›</a:t>
            </a:fld>
            <a:endParaRPr kumimoji="1" lang="ja-JP" altLang="en-US" dirty="0"/>
          </a:p>
        </p:txBody>
      </p:sp>
    </p:spTree>
    <p:extLst>
      <p:ext uri="{BB962C8B-B14F-4D97-AF65-F5344CB8AC3E}">
        <p14:creationId xmlns:p14="http://schemas.microsoft.com/office/powerpoint/2010/main" val="41270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9420EF7-BCF0-4FFE-9362-A792715A224A}" type="datetime1">
              <a:rPr kumimoji="1" lang="ja-JP" altLang="en-US" smtClean="0"/>
              <a:t>2018/10/12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152135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6288EE-4B1A-43CC-955B-3AAB461AD4A9}" type="datetime1">
              <a:rPr kumimoji="1" lang="ja-JP" altLang="en-US" smtClean="0"/>
              <a:t>2018/10/12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359179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3661E24-973D-42D3-AFF7-793DCEA31E95}" type="datetime1">
              <a:rPr kumimoji="1" lang="ja-JP" altLang="en-US" smtClean="0"/>
              <a:t>2018/10/12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199844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73D690B-D912-43CE-9423-673CDB86CF9E}" type="datetime1">
              <a:rPr kumimoji="1" lang="ja-JP" altLang="en-US" smtClean="0"/>
              <a:t>2018/10/12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260098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B74520-2ED1-4829-82BB-3A70444E6EE9}" type="datetime1">
              <a:rPr kumimoji="1" lang="ja-JP" altLang="en-US" smtClean="0"/>
              <a:t>2018/10/12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214263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335F58-44D1-4825-A834-332F9C5628D6}" type="datetime1">
              <a:rPr kumimoji="1" lang="ja-JP" altLang="en-US" smtClean="0"/>
              <a:t>2018/10/12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141733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788A347-CF69-4EF7-83B1-84B68F66C6A4}" type="datetime1">
              <a:rPr kumimoji="1" lang="ja-JP" altLang="en-US" smtClean="0"/>
              <a:t>2018/10/12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359072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267A21-3659-4FC4-88CC-AAA18E99C434}" type="datetime1">
              <a:rPr kumimoji="1" lang="ja-JP" altLang="en-US" smtClean="0"/>
              <a:t>2018/10/12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3017054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69E550F-3462-419B-8728-98B565C99351}" type="datetime1">
              <a:rPr kumimoji="1" lang="ja-JP" altLang="en-US" smtClean="0"/>
              <a:t>2018/10/12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4050438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A2DC92E-6096-4604-9D07-2CF97E1DA50F}" type="datetime1">
              <a:rPr kumimoji="1" lang="ja-JP" altLang="en-US" smtClean="0"/>
              <a:t>2018/10/12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4010312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03870-0C4E-4AD5-BF2B-25043724A5B6}" type="datetime1">
              <a:rPr kumimoji="1" lang="ja-JP" altLang="en-US" smtClean="0"/>
              <a:t>2018/10/12</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560C7-01F3-4437-BF3C-AD4701164B4A}" type="slidenum">
              <a:rPr kumimoji="1" lang="ja-JP" altLang="en-US" smtClean="0"/>
              <a:t>‹#›</a:t>
            </a:fld>
            <a:endParaRPr kumimoji="1" lang="ja-JP" altLang="en-US"/>
          </a:p>
        </p:txBody>
      </p:sp>
    </p:spTree>
    <p:extLst>
      <p:ext uri="{BB962C8B-B14F-4D97-AF65-F5344CB8AC3E}">
        <p14:creationId xmlns:p14="http://schemas.microsoft.com/office/powerpoint/2010/main" val="2057742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uiboumap.gsi.go.jp/" TargetMode="External"/><Relationship Id="rId3" Type="http://schemas.openxmlformats.org/officeDocument/2006/relationships/hyperlink" Target="https://maps.gsi.go.jp/" TargetMode="External"/><Relationship Id="rId7" Type="http://schemas.openxmlformats.org/officeDocument/2006/relationships/hyperlink" Target="https://resas.go.j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geospatial.jp/gp_front/" TargetMode="External"/><Relationship Id="rId5" Type="http://schemas.openxmlformats.org/officeDocument/2006/relationships/hyperlink" Target="http://nlftp.mlit.go.jp/ksj/" TargetMode="External"/><Relationship Id="rId10" Type="http://schemas.openxmlformats.org/officeDocument/2006/relationships/image" Target="../media/image2.png"/><Relationship Id="rId4" Type="http://schemas.openxmlformats.org/officeDocument/2006/relationships/hyperlink" Target="https://maps.gsi.go.jp/development/ichiran.html" TargetMode="External"/><Relationship Id="rId9" Type="http://schemas.openxmlformats.org/officeDocument/2006/relationships/hyperlink" Target="https://creativecommons.org/licenses/by/4.0/deed.j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1.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22.png"/><Relationship Id="rId9"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0.png"/><Relationship Id="rId7"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6.png"/><Relationship Id="rId7"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7"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maps.gsi.go.jp/help/use.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maps.gsi.go.jp/development/ichiran.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hyperlink" Target="https://maps.gsi.go.jp/development/ichiran.html" TargetMode="External"/><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4.png"/><Relationship Id="rId7" Type="http://schemas.openxmlformats.org/officeDocument/2006/relationships/hyperlink" Target="https://creativecommons.org/licenses/by/4.0/deed.ja"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cyberjapandata.gsi.go.jp/xyz/std/%7bz%7d/%7bx%7d/%7by%7d.png"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creativecommons.org/licenses/by/4.0/deed.ja" TargetMode="External"/><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7.png"/><Relationship Id="rId7" Type="http://schemas.openxmlformats.org/officeDocument/2006/relationships/hyperlink" Target="https://creativecommons.org/licenses/by/4.0/deed.ja"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hyperlink" Target="https://resas.go.j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reativecommons.org/licenses/by/4.0/deed.ja"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nlftp.mlit.go.jp/ksj/gml/datalist/KsjTmplt-P20.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hyperlink" Target="http://suiboumap.gsi.go.jp/" TargetMode="Externa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creativecommons.org/licenses/by/4.0/deed.ja"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creativecommons.org/licenses/by/4.0/deed.ja" TargetMode="External"/><Relationship Id="rId5" Type="http://schemas.openxmlformats.org/officeDocument/2006/relationships/image" Target="../media/image135.png"/><Relationship Id="rId4" Type="http://schemas.openxmlformats.org/officeDocument/2006/relationships/image" Target="../media/image134.png"/></Relationships>
</file>

<file path=ppt/slides/_rels/slide93.xml.rels><?xml version="1.0" encoding="UTF-8" standalone="yes"?>
<Relationships xmlns="http://schemas.openxmlformats.org/package/2006/relationships"><Relationship Id="rId3" Type="http://schemas.openxmlformats.org/officeDocument/2006/relationships/hyperlink" Target="http://suiboumap.gsi.go.jp/"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reativecommons.org/licenses/by/4.0/deed.ja" TargetMode="External"/><Relationship Id="rId4" Type="http://schemas.openxmlformats.org/officeDocument/2006/relationships/hyperlink" Target="http://suiboumap.gsi.go.jp/pdf/Data-riyo_manual.pdf"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creativecommons.org/licenses/by/4.0/deed.ja"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512956"/>
            <a:ext cx="8420100" cy="1405224"/>
          </a:xfrm>
        </p:spPr>
        <p:txBody>
          <a:bodyPr>
            <a:normAutofit/>
          </a:bodyPr>
          <a:lstStyle/>
          <a:p>
            <a:r>
              <a:rPr lang="ja-JP" altLang="en-US" sz="44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t>経済と統計勉強会</a:t>
            </a:r>
            <a:br>
              <a:rPr lang="en-US" altLang="ja-JP"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br>
            <a:r>
              <a:rPr lang="en-US" altLang="ja-JP"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t>QGIS</a:t>
            </a:r>
            <a:r>
              <a:rPr lang="ja-JP"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t>入門編</a:t>
            </a:r>
            <a:r>
              <a:rPr lang="en-US" altLang="ja-JP"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t>3.2</a:t>
            </a:r>
            <a:r>
              <a:rPr lang="ja-JP" alt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GS創英角ｺﾞｼｯｸUB" panose="020B0900000000000000" pitchFamily="50" charset="-128"/>
                <a:ea typeface="HGS創英角ｺﾞｼｯｸUB" panose="020B0900000000000000" pitchFamily="50" charset="-128"/>
              </a:rPr>
              <a:t>対応</a:t>
            </a:r>
            <a:endParaRPr lang="ja-JP"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サブタイトル 2"/>
          <p:cNvSpPr>
            <a:spLocks noGrp="1"/>
          </p:cNvSpPr>
          <p:nvPr>
            <p:ph type="subTitle" idx="1"/>
          </p:nvPr>
        </p:nvSpPr>
        <p:spPr>
          <a:xfrm>
            <a:off x="8110538" y="5731884"/>
            <a:ext cx="1587190" cy="624468"/>
          </a:xfrm>
        </p:spPr>
        <p:txBody>
          <a:bodyPr>
            <a:normAutofit fontScale="92500" lnSpcReduction="20000"/>
          </a:bodyPr>
          <a:lstStyle/>
          <a:p>
            <a:pPr algn="r"/>
            <a:r>
              <a:rPr kumimoji="1" lang="en-US" altLang="ja-JP" dirty="0"/>
              <a:t>2018-10-12</a:t>
            </a:r>
            <a:br>
              <a:rPr kumimoji="1" lang="en-US" altLang="ja-JP" dirty="0"/>
            </a:br>
            <a:r>
              <a:rPr lang="en-US" altLang="ja-JP" dirty="0" err="1"/>
              <a:t>ochiai</a:t>
            </a:r>
            <a:r>
              <a:rPr lang="en-US" altLang="ja-JP" dirty="0"/>
              <a:t> </a:t>
            </a:r>
            <a:r>
              <a:rPr lang="en-US" altLang="ja-JP" dirty="0" err="1"/>
              <a:t>kenji</a:t>
            </a:r>
            <a:endParaRPr kumimoji="1" lang="ja-JP" altLang="en-US"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278" y="2621846"/>
            <a:ext cx="2223444" cy="2223444"/>
          </a:xfrm>
          <a:prstGeom prst="rect">
            <a:avLst/>
          </a:prstGeom>
        </p:spPr>
      </p:pic>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a:t>
            </a:fld>
            <a:endParaRPr kumimoji="1" lang="ja-JP" altLang="en-US" dirty="0"/>
          </a:p>
        </p:txBody>
      </p:sp>
    </p:spTree>
    <p:extLst>
      <p:ext uri="{BB962C8B-B14F-4D97-AF65-F5344CB8AC3E}">
        <p14:creationId xmlns:p14="http://schemas.microsoft.com/office/powerpoint/2010/main" val="357270413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OSGeo4W</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FOSSGIS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Windows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en-US" altLang="ja-JP" dirty="0"/>
              <a:t>OSGeo4W</a:t>
            </a:r>
            <a:r>
              <a:rPr lang="ja-JP" altLang="en-US" dirty="0"/>
              <a:t>は</a:t>
            </a:r>
            <a:r>
              <a:rPr lang="en-US" altLang="ja-JP" dirty="0"/>
              <a:t>Windows</a:t>
            </a:r>
            <a:r>
              <a:rPr lang="ja-JP" altLang="en-US" dirty="0"/>
              <a:t>向けの地理情報を扱う</a:t>
            </a:r>
            <a:r>
              <a:rPr lang="en-US" altLang="ja-JP" dirty="0"/>
              <a:t>FOSS</a:t>
            </a:r>
            <a:r>
              <a:rPr lang="ja-JP" altLang="en-US" dirty="0"/>
              <a:t>（</a:t>
            </a:r>
            <a:r>
              <a:rPr lang="en-US" altLang="ja-JP" dirty="0"/>
              <a:t>Free</a:t>
            </a:r>
            <a:r>
              <a:rPr lang="ja-JP" altLang="en-US" dirty="0"/>
              <a:t> </a:t>
            </a:r>
            <a:r>
              <a:rPr lang="en-US" altLang="ja-JP" dirty="0"/>
              <a:t>Open</a:t>
            </a:r>
            <a:r>
              <a:rPr lang="ja-JP" altLang="en-US" dirty="0"/>
              <a:t> </a:t>
            </a:r>
            <a:r>
              <a:rPr lang="en-US" altLang="ja-JP" dirty="0"/>
              <a:t>Source</a:t>
            </a:r>
            <a:r>
              <a:rPr lang="ja-JP" altLang="en-US" dirty="0"/>
              <a:t> </a:t>
            </a:r>
            <a:r>
              <a:rPr lang="en-US" altLang="ja-JP" dirty="0"/>
              <a:t>Software</a:t>
            </a:r>
            <a:r>
              <a:rPr lang="ja-JP" altLang="en-US" dirty="0"/>
              <a:t>）のパッケージ。</a:t>
            </a:r>
            <a:endParaRPr lang="en-US" altLang="ja-JP" dirty="0"/>
          </a:p>
        </p:txBody>
      </p:sp>
      <p:pic>
        <p:nvPicPr>
          <p:cNvPr id="6" name="図 5"/>
          <p:cNvPicPr>
            <a:picLocks noChangeAspect="1"/>
          </p:cNvPicPr>
          <p:nvPr/>
        </p:nvPicPr>
        <p:blipFill>
          <a:blip r:embed="rId3"/>
          <a:stretch>
            <a:fillRect/>
          </a:stretch>
        </p:blipFill>
        <p:spPr>
          <a:xfrm>
            <a:off x="379142" y="1456293"/>
            <a:ext cx="9303834" cy="4576129"/>
          </a:xfrm>
          <a:prstGeom prst="rect">
            <a:avLst/>
          </a:prstGeom>
        </p:spPr>
      </p:pic>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10</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67098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で使えるデータ</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862657"/>
            <a:ext cx="9199756" cy="1477328"/>
          </a:xfrm>
          <a:prstGeom prst="rect">
            <a:avLst/>
          </a:prstGeom>
          <a:noFill/>
        </p:spPr>
        <p:txBody>
          <a:bodyPr wrap="square" rtlCol="0">
            <a:spAutoFit/>
          </a:bodyPr>
          <a:lstStyle/>
          <a:p>
            <a:r>
              <a:rPr lang="en-US" altLang="ja-JP" dirty="0"/>
              <a:t>QGIS</a:t>
            </a:r>
            <a:r>
              <a:rPr lang="ja-JP" altLang="en-US" dirty="0"/>
              <a:t>は、</a:t>
            </a:r>
            <a:r>
              <a:rPr lang="en-US" altLang="ja-JP" dirty="0"/>
              <a:t>GPL</a:t>
            </a:r>
            <a:r>
              <a:rPr lang="ja-JP" altLang="en-US" dirty="0"/>
              <a:t>（</a:t>
            </a:r>
            <a:r>
              <a:rPr lang="en-US" altLang="ja-JP" dirty="0"/>
              <a:t>GNU</a:t>
            </a:r>
            <a:r>
              <a:rPr lang="ja-JP" altLang="en-US" dirty="0"/>
              <a:t> </a:t>
            </a:r>
            <a:r>
              <a:rPr lang="en-US" altLang="ja-JP" dirty="0"/>
              <a:t>General</a:t>
            </a:r>
            <a:r>
              <a:rPr lang="ja-JP" altLang="en-US" dirty="0"/>
              <a:t> </a:t>
            </a:r>
            <a:r>
              <a:rPr lang="en-US" altLang="ja-JP" dirty="0"/>
              <a:t>Public</a:t>
            </a:r>
            <a:r>
              <a:rPr lang="ja-JP" altLang="en-US" dirty="0"/>
              <a:t> </a:t>
            </a:r>
            <a:r>
              <a:rPr lang="en-US" altLang="ja-JP" dirty="0"/>
              <a:t>License</a:t>
            </a:r>
            <a:r>
              <a:rPr lang="ja-JP" altLang="en-US" dirty="0"/>
              <a:t>）で提供されているフリー＆オープンソースソフトウェアの地理情報システム（</a:t>
            </a:r>
            <a:r>
              <a:rPr lang="en-US" altLang="ja-JP" dirty="0"/>
              <a:t>GIS</a:t>
            </a:r>
            <a:r>
              <a:rPr lang="ja-JP" altLang="en-US" dirty="0"/>
              <a:t>）です。</a:t>
            </a:r>
            <a:endParaRPr lang="en-US" altLang="ja-JP" dirty="0"/>
          </a:p>
          <a:p>
            <a:r>
              <a:rPr lang="ja-JP" altLang="en-US" dirty="0"/>
              <a:t>様々な</a:t>
            </a:r>
            <a:r>
              <a:rPr lang="en-US" altLang="ja-JP" dirty="0"/>
              <a:t>OS</a:t>
            </a:r>
            <a:r>
              <a:rPr lang="ja-JP" altLang="en-US" dirty="0"/>
              <a:t>に対応しており、</a:t>
            </a:r>
            <a:r>
              <a:rPr lang="en-US" altLang="ja-JP" dirty="0"/>
              <a:t>Linux</a:t>
            </a:r>
            <a:r>
              <a:rPr lang="ja-JP" altLang="en-US" dirty="0" err="1"/>
              <a:t>，</a:t>
            </a:r>
            <a:r>
              <a:rPr lang="en-US" altLang="ja-JP" dirty="0"/>
              <a:t>Unix</a:t>
            </a:r>
            <a:r>
              <a:rPr lang="ja-JP" altLang="en-US" dirty="0" err="1"/>
              <a:t>，</a:t>
            </a:r>
            <a:r>
              <a:rPr lang="en-US" altLang="ja-JP" dirty="0"/>
              <a:t>Mac</a:t>
            </a:r>
            <a:r>
              <a:rPr lang="ja-JP" altLang="en-US" dirty="0"/>
              <a:t> </a:t>
            </a:r>
            <a:r>
              <a:rPr lang="en-US" altLang="ja-JP" dirty="0" err="1"/>
              <a:t>OSX,Windows,Android</a:t>
            </a:r>
            <a:r>
              <a:rPr lang="ja-JP" altLang="en-US" dirty="0"/>
              <a:t>などをサポートしています。</a:t>
            </a:r>
            <a:endParaRPr lang="en-US" altLang="ja-JP" dirty="0"/>
          </a:p>
          <a:p>
            <a:r>
              <a:rPr lang="ja-JP" altLang="en-US" dirty="0"/>
              <a:t>様々なデータ形式（ベクター，ラスタ</a:t>
            </a:r>
            <a:r>
              <a:rPr lang="en-US" altLang="ja-JP" dirty="0"/>
              <a:t>,</a:t>
            </a:r>
            <a:r>
              <a:rPr lang="ja-JP" altLang="en-US" dirty="0"/>
              <a:t>データベース）に対応しています。</a:t>
            </a:r>
            <a:endParaRPr lang="en-US" altLang="ja-JP" dirty="0"/>
          </a:p>
          <a:p>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11</a:t>
            </a:fld>
            <a:endParaRPr kumimoji="1" lang="ja-JP" altLang="en-US"/>
          </a:p>
        </p:txBody>
      </p:sp>
      <p:pic>
        <p:nvPicPr>
          <p:cNvPr id="3" name="図 2"/>
          <p:cNvPicPr>
            <a:picLocks noChangeAspect="1"/>
          </p:cNvPicPr>
          <p:nvPr/>
        </p:nvPicPr>
        <p:blipFill>
          <a:blip r:embed="rId3"/>
          <a:stretch>
            <a:fillRect/>
          </a:stretch>
        </p:blipFill>
        <p:spPr>
          <a:xfrm>
            <a:off x="2967037" y="2555871"/>
            <a:ext cx="3971925" cy="3295650"/>
          </a:xfrm>
          <a:prstGeom prst="rect">
            <a:avLst/>
          </a:prstGeom>
        </p:spPr>
      </p:pic>
      <p:pic>
        <p:nvPicPr>
          <p:cNvPr id="6" name="図 5">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55288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データに関して</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1076583"/>
            <a:ext cx="9199756" cy="4524315"/>
          </a:xfrm>
          <a:prstGeom prst="rect">
            <a:avLst/>
          </a:prstGeom>
          <a:noFill/>
        </p:spPr>
        <p:txBody>
          <a:bodyPr wrap="square" rtlCol="0">
            <a:spAutoFit/>
          </a:bodyPr>
          <a:lstStyle/>
          <a:p>
            <a:r>
              <a:rPr lang="ja-JP" altLang="en-US" dirty="0"/>
              <a:t>オープンデータの入手先に関する情報</a:t>
            </a:r>
            <a:endParaRPr lang="en-US" altLang="ja-JP" dirty="0"/>
          </a:p>
          <a:p>
            <a:endParaRPr lang="en-US" altLang="ja-JP" dirty="0"/>
          </a:p>
          <a:p>
            <a:r>
              <a:rPr lang="ja-JP" altLang="en-US" dirty="0"/>
              <a:t>＜背景地図等＞</a:t>
            </a:r>
            <a:endParaRPr lang="en-US" altLang="ja-JP" dirty="0"/>
          </a:p>
          <a:p>
            <a:r>
              <a:rPr lang="ja-JP" altLang="en-US" dirty="0"/>
              <a:t>　地理院地図（</a:t>
            </a:r>
            <a:r>
              <a:rPr lang="en-US" altLang="ja-JP" dirty="0">
                <a:hlinkClick r:id="rId3"/>
              </a:rPr>
              <a:t>https://maps.gsi.go.jp</a:t>
            </a:r>
            <a:r>
              <a:rPr lang="ja-JP" altLang="en-US" dirty="0"/>
              <a:t>）</a:t>
            </a:r>
            <a:br>
              <a:rPr lang="en-US" altLang="ja-JP" dirty="0"/>
            </a:br>
            <a:r>
              <a:rPr lang="ja-JP" altLang="en-US" dirty="0"/>
              <a:t>　地理院タイル一覧（</a:t>
            </a:r>
            <a:r>
              <a:rPr lang="en-US" altLang="ja-JP" dirty="0">
                <a:hlinkClick r:id="rId4"/>
              </a:rPr>
              <a:t>https://maps.gsi.go.jp/development/ichiran.html</a:t>
            </a:r>
            <a:r>
              <a:rPr lang="ja-JP" altLang="en-US" dirty="0"/>
              <a:t>）</a:t>
            </a:r>
            <a:endParaRPr lang="en-US" altLang="ja-JP" dirty="0"/>
          </a:p>
          <a:p>
            <a:endParaRPr lang="en-US" altLang="ja-JP" dirty="0"/>
          </a:p>
          <a:p>
            <a:r>
              <a:rPr lang="ja-JP" altLang="en-US" dirty="0"/>
              <a:t>＜参考データ＞</a:t>
            </a:r>
            <a:endParaRPr lang="en-US" altLang="ja-JP" dirty="0"/>
          </a:p>
          <a:p>
            <a:r>
              <a:rPr lang="ja-JP" altLang="en-US" dirty="0"/>
              <a:t>　国土数値情報（</a:t>
            </a:r>
            <a:r>
              <a:rPr lang="en-US" altLang="ja-JP" dirty="0">
                <a:hlinkClick r:id="rId5"/>
              </a:rPr>
              <a:t>http://nlftp.mlit.go.jp/ksj/</a:t>
            </a:r>
            <a:r>
              <a:rPr lang="ja-JP" altLang="en-US" dirty="0"/>
              <a:t>）</a:t>
            </a:r>
            <a:endParaRPr lang="en-US" altLang="ja-JP" dirty="0"/>
          </a:p>
          <a:p>
            <a:endParaRPr lang="en-US" altLang="ja-JP" dirty="0"/>
          </a:p>
          <a:p>
            <a:r>
              <a:rPr lang="ja-JP" altLang="en-US" dirty="0"/>
              <a:t>　</a:t>
            </a:r>
            <a:r>
              <a:rPr lang="en-US" altLang="ja-JP" dirty="0"/>
              <a:t>G</a:t>
            </a:r>
            <a:r>
              <a:rPr lang="ja-JP" altLang="en-US" dirty="0"/>
              <a:t>空間情報センター（</a:t>
            </a:r>
            <a:r>
              <a:rPr lang="en-US" altLang="ja-JP" dirty="0">
                <a:hlinkClick r:id="rId6"/>
              </a:rPr>
              <a:t>https://www.geospatial.jp/gp_front/</a:t>
            </a:r>
            <a:r>
              <a:rPr lang="ja-JP" altLang="en-US" dirty="0"/>
              <a:t>）</a:t>
            </a:r>
            <a:endParaRPr lang="en-US" altLang="ja-JP" dirty="0"/>
          </a:p>
          <a:p>
            <a:endParaRPr lang="en-US" altLang="ja-JP" dirty="0"/>
          </a:p>
          <a:p>
            <a:r>
              <a:rPr lang="ja-JP" altLang="en-US" dirty="0"/>
              <a:t>　</a:t>
            </a:r>
            <a:r>
              <a:rPr lang="en-US" altLang="ja-JP" dirty="0"/>
              <a:t>RESAS</a:t>
            </a:r>
            <a:r>
              <a:rPr lang="ja-JP" altLang="en-US" dirty="0"/>
              <a:t>～地域経済分析システム～（</a:t>
            </a:r>
            <a:r>
              <a:rPr lang="en-US" altLang="ja-JP" dirty="0">
                <a:hlinkClick r:id="rId7"/>
              </a:rPr>
              <a:t>https://resas.go.jp/</a:t>
            </a:r>
            <a:r>
              <a:rPr lang="ja-JP" altLang="en-US" dirty="0"/>
              <a:t>）</a:t>
            </a:r>
            <a:endParaRPr lang="en-US" altLang="ja-JP" dirty="0"/>
          </a:p>
          <a:p>
            <a:endParaRPr lang="en-US" altLang="ja-JP" dirty="0"/>
          </a:p>
          <a:p>
            <a:r>
              <a:rPr lang="ja-JP" altLang="en-US" dirty="0"/>
              <a:t>　浸水ナビ（</a:t>
            </a:r>
            <a:r>
              <a:rPr lang="en-US" altLang="ja-JP" dirty="0">
                <a:hlinkClick r:id="rId8"/>
              </a:rPr>
              <a:t>http://suiboumap.gsi.go.jp/</a:t>
            </a:r>
            <a:r>
              <a:rPr lang="ja-JP" altLang="en-US" dirty="0"/>
              <a:t>）</a:t>
            </a:r>
            <a:endParaRPr lang="en-US" altLang="ja-JP" dirty="0"/>
          </a:p>
          <a:p>
            <a:endParaRPr lang="en-US" altLang="ja-JP" dirty="0"/>
          </a:p>
          <a:p>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12</a:t>
            </a:fld>
            <a:endParaRPr kumimoji="1" lang="ja-JP" altLang="en-US"/>
          </a:p>
        </p:txBody>
      </p:sp>
      <p:pic>
        <p:nvPicPr>
          <p:cNvPr id="6" name="図 5">
            <a:hlinkClick r:id="rId9"/>
          </p:cNvPr>
          <p:cNvPicPr>
            <a:picLocks noChangeAspect="1"/>
          </p:cNvPicPr>
          <p:nvPr/>
        </p:nvPicPr>
        <p:blipFill>
          <a:blip r:embed="rId10"/>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49292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データの取得</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790170"/>
            <a:ext cx="9199756" cy="1477328"/>
          </a:xfrm>
          <a:prstGeom prst="rect">
            <a:avLst/>
          </a:prstGeom>
          <a:noFill/>
        </p:spPr>
        <p:txBody>
          <a:bodyPr wrap="square" rtlCol="0">
            <a:spAutoFit/>
          </a:bodyPr>
          <a:lstStyle/>
          <a:p>
            <a:r>
              <a:rPr lang="ja-JP" altLang="en-US" dirty="0"/>
              <a:t>実際に「国土数値情報 ダウンロードサービス」からデータをダウンロードしてみます。</a:t>
            </a:r>
            <a:endParaRPr lang="en-US" altLang="ja-JP" dirty="0"/>
          </a:p>
          <a:p>
            <a:endParaRPr lang="en-US" altLang="ja-JP" dirty="0"/>
          </a:p>
          <a:p>
            <a:r>
              <a:rPr lang="ja-JP" altLang="en-US" dirty="0"/>
              <a:t>「国土数値情報 ダウンロードサービス」のホームページをブラウザで開き、「行政区域」の項目を選択します。</a:t>
            </a:r>
            <a:endParaRPr lang="en-US" altLang="ja-JP" dirty="0"/>
          </a:p>
          <a:p>
            <a:r>
              <a:rPr lang="en-US" altLang="ja-JP" dirty="0"/>
              <a:t>http://nlftp.mlit.go.jp/ksj/index.html</a:t>
            </a: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13</a:t>
            </a:fld>
            <a:endParaRPr kumimoji="1" lang="ja-JP" altLang="en-US"/>
          </a:p>
        </p:txBody>
      </p:sp>
      <p:pic>
        <p:nvPicPr>
          <p:cNvPr id="3" name="図 2"/>
          <p:cNvPicPr>
            <a:picLocks noChangeAspect="1"/>
          </p:cNvPicPr>
          <p:nvPr/>
        </p:nvPicPr>
        <p:blipFill>
          <a:blip r:embed="rId3"/>
          <a:stretch>
            <a:fillRect/>
          </a:stretch>
        </p:blipFill>
        <p:spPr>
          <a:xfrm>
            <a:off x="602166" y="2586584"/>
            <a:ext cx="4899991" cy="3952330"/>
          </a:xfrm>
          <a:prstGeom prst="rect">
            <a:avLst/>
          </a:prstGeom>
        </p:spPr>
      </p:pic>
      <p:pic>
        <p:nvPicPr>
          <p:cNvPr id="4" name="図 3"/>
          <p:cNvPicPr>
            <a:picLocks noChangeAspect="1"/>
          </p:cNvPicPr>
          <p:nvPr/>
        </p:nvPicPr>
        <p:blipFill>
          <a:blip r:embed="rId4"/>
          <a:stretch>
            <a:fillRect/>
          </a:stretch>
        </p:blipFill>
        <p:spPr>
          <a:xfrm>
            <a:off x="5616836" y="2267498"/>
            <a:ext cx="2935973" cy="4271416"/>
          </a:xfrm>
          <a:prstGeom prst="rect">
            <a:avLst/>
          </a:prstGeom>
        </p:spPr>
      </p:pic>
      <p:sp>
        <p:nvSpPr>
          <p:cNvPr id="7" name="角丸四角形 6"/>
          <p:cNvSpPr/>
          <p:nvPr/>
        </p:nvSpPr>
        <p:spPr>
          <a:xfrm>
            <a:off x="5616836" y="4852821"/>
            <a:ext cx="941033" cy="6303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699425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データの取得</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811646"/>
            <a:ext cx="9199756" cy="369332"/>
          </a:xfrm>
          <a:prstGeom prst="rect">
            <a:avLst/>
          </a:prstGeom>
          <a:noFill/>
        </p:spPr>
        <p:txBody>
          <a:bodyPr wrap="square" rtlCol="0">
            <a:spAutoFit/>
          </a:bodyPr>
          <a:lstStyle/>
          <a:p>
            <a:r>
              <a:rPr lang="ja-JP" altLang="en-US" dirty="0"/>
              <a:t>大分県，宮崎県，鹿児島県を選択して「次へ」。</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14</a:t>
            </a:fld>
            <a:endParaRPr kumimoji="1" lang="ja-JP" altLang="en-US"/>
          </a:p>
        </p:txBody>
      </p:sp>
      <p:pic>
        <p:nvPicPr>
          <p:cNvPr id="6" name="図 5"/>
          <p:cNvPicPr>
            <a:picLocks noChangeAspect="1"/>
          </p:cNvPicPr>
          <p:nvPr/>
        </p:nvPicPr>
        <p:blipFill>
          <a:blip r:embed="rId3"/>
          <a:stretch>
            <a:fillRect/>
          </a:stretch>
        </p:blipFill>
        <p:spPr>
          <a:xfrm>
            <a:off x="602166" y="1361754"/>
            <a:ext cx="5543929" cy="5202945"/>
          </a:xfrm>
          <a:prstGeom prst="rect">
            <a:avLst/>
          </a:prstGeom>
        </p:spPr>
      </p:pic>
      <p:pic>
        <p:nvPicPr>
          <p:cNvPr id="12" name="図 11">
            <a:hlinkClick r:id="rId4"/>
          </p:cNvPr>
          <p:cNvPicPr>
            <a:picLocks noChangeAspect="1"/>
          </p:cNvPicPr>
          <p:nvPr/>
        </p:nvPicPr>
        <p:blipFill>
          <a:blip r:embed="rId5"/>
          <a:stretch>
            <a:fillRect/>
          </a:stretch>
        </p:blipFill>
        <p:spPr>
          <a:xfrm>
            <a:off x="8616819" y="164876"/>
            <a:ext cx="908383" cy="317019"/>
          </a:xfrm>
          <a:prstGeom prst="rect">
            <a:avLst/>
          </a:prstGeom>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7552" y="1812410"/>
            <a:ext cx="5293458" cy="4543942"/>
          </a:xfrm>
          <a:prstGeom prst="rect">
            <a:avLst/>
          </a:prstGeom>
        </p:spPr>
      </p:pic>
      <p:sp>
        <p:nvSpPr>
          <p:cNvPr id="10" name="角丸四角形 9"/>
          <p:cNvSpPr/>
          <p:nvPr/>
        </p:nvSpPr>
        <p:spPr>
          <a:xfrm>
            <a:off x="8169292" y="3351253"/>
            <a:ext cx="895054" cy="2676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5741830" y="3162299"/>
            <a:ext cx="1963896" cy="2219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010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データの取得</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646771"/>
            <a:ext cx="9199756" cy="646331"/>
          </a:xfrm>
          <a:prstGeom prst="rect">
            <a:avLst/>
          </a:prstGeom>
          <a:noFill/>
        </p:spPr>
        <p:txBody>
          <a:bodyPr wrap="square" rtlCol="0">
            <a:spAutoFit/>
          </a:bodyPr>
          <a:lstStyle/>
          <a:p>
            <a:r>
              <a:rPr lang="ja-JP" altLang="en-US" dirty="0"/>
              <a:t>各県の最新データを選択して「次へ」。</a:t>
            </a:r>
            <a:endParaRPr lang="en-US" altLang="ja-JP" dirty="0"/>
          </a:p>
          <a:p>
            <a:r>
              <a:rPr lang="en-US" altLang="ja-JP" dirty="0"/>
              <a:t>※</a:t>
            </a:r>
            <a:r>
              <a:rPr lang="ja-JP" altLang="en-US" dirty="0"/>
              <a:t>その後、ホームページの指示に従いながら進める。</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15</a:t>
            </a:fld>
            <a:endParaRPr kumimoji="1" lang="ja-JP" altLang="en-US"/>
          </a:p>
        </p:txBody>
      </p:sp>
      <p:pic>
        <p:nvPicPr>
          <p:cNvPr id="11" name="図 10">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07" y="1212477"/>
            <a:ext cx="4401353" cy="3790682"/>
          </a:xfrm>
          <a:prstGeom prst="rect">
            <a:avLst/>
          </a:prstGeom>
        </p:spPr>
      </p:pic>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731" y="4160241"/>
            <a:ext cx="8389471" cy="2234050"/>
          </a:xfrm>
          <a:prstGeom prst="rect">
            <a:avLst/>
          </a:prstGeom>
        </p:spPr>
      </p:pic>
      <p:sp>
        <p:nvSpPr>
          <p:cNvPr id="7" name="角丸四角形 6"/>
          <p:cNvSpPr/>
          <p:nvPr/>
        </p:nvSpPr>
        <p:spPr>
          <a:xfrm>
            <a:off x="1424487" y="4450649"/>
            <a:ext cx="7257497" cy="11877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7483497" y="5638361"/>
            <a:ext cx="1500327" cy="4438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354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データの取得</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250103" y="723833"/>
            <a:ext cx="9199756" cy="369332"/>
          </a:xfrm>
          <a:prstGeom prst="rect">
            <a:avLst/>
          </a:prstGeom>
          <a:noFill/>
        </p:spPr>
        <p:txBody>
          <a:bodyPr wrap="square" rtlCol="0">
            <a:spAutoFit/>
          </a:bodyPr>
          <a:lstStyle/>
          <a:p>
            <a:r>
              <a:rPr lang="ja-JP" altLang="en-US" dirty="0"/>
              <a:t>全てダウンロード。</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16</a:t>
            </a:fld>
            <a:endParaRPr kumimoji="1" lang="ja-JP" altLang="en-US" dirty="0"/>
          </a:p>
        </p:txBody>
      </p:sp>
      <p:pic>
        <p:nvPicPr>
          <p:cNvPr id="16" name="図 15"/>
          <p:cNvPicPr>
            <a:picLocks noChangeAspect="1"/>
          </p:cNvPicPr>
          <p:nvPr/>
        </p:nvPicPr>
        <p:blipFill>
          <a:blip r:embed="rId3"/>
          <a:stretch>
            <a:fillRect/>
          </a:stretch>
        </p:blipFill>
        <p:spPr>
          <a:xfrm>
            <a:off x="10314167" y="3703550"/>
            <a:ext cx="5653189" cy="2634309"/>
          </a:xfrm>
          <a:prstGeom prst="rect">
            <a:avLst/>
          </a:prstGeom>
        </p:spPr>
      </p:pic>
      <p:sp>
        <p:nvSpPr>
          <p:cNvPr id="18" name="屈折矢印 17"/>
          <p:cNvSpPr/>
          <p:nvPr/>
        </p:nvSpPr>
        <p:spPr>
          <a:xfrm rot="5400000">
            <a:off x="261992" y="3730184"/>
            <a:ext cx="754603" cy="701336"/>
          </a:xfrm>
          <a:prstGeom prst="ben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9" name="屈折矢印 18"/>
          <p:cNvSpPr/>
          <p:nvPr/>
        </p:nvSpPr>
        <p:spPr>
          <a:xfrm rot="5400000">
            <a:off x="3571823" y="4670036"/>
            <a:ext cx="754603" cy="701336"/>
          </a:xfrm>
          <a:prstGeom prst="ben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nvGrpSpPr>
          <p:cNvPr id="21" name="グループ化 20"/>
          <p:cNvGrpSpPr/>
          <p:nvPr/>
        </p:nvGrpSpPr>
        <p:grpSpPr>
          <a:xfrm>
            <a:off x="11181023" y="1972419"/>
            <a:ext cx="4811631" cy="4629705"/>
            <a:chOff x="4785064" y="1110779"/>
            <a:chExt cx="4811631" cy="4629705"/>
          </a:xfrm>
        </p:grpSpPr>
        <p:pic>
          <p:nvPicPr>
            <p:cNvPr id="17" name="図 16"/>
            <p:cNvPicPr>
              <a:picLocks noChangeAspect="1"/>
            </p:cNvPicPr>
            <p:nvPr/>
          </p:nvPicPr>
          <p:blipFill>
            <a:blip r:embed="rId4"/>
            <a:stretch>
              <a:fillRect/>
            </a:stretch>
          </p:blipFill>
          <p:spPr>
            <a:xfrm>
              <a:off x="4785064" y="1110779"/>
              <a:ext cx="4811631" cy="4629705"/>
            </a:xfrm>
            <a:prstGeom prst="rect">
              <a:avLst/>
            </a:prstGeom>
          </p:spPr>
        </p:pic>
        <p:sp>
          <p:nvSpPr>
            <p:cNvPr id="20" name="角丸四角形 19"/>
            <p:cNvSpPr/>
            <p:nvPr/>
          </p:nvSpPr>
          <p:spPr>
            <a:xfrm>
              <a:off x="5041430" y="3586508"/>
              <a:ext cx="4485638" cy="794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3" name="図 12">
            <a:hlinkClick r:id="rId5"/>
          </p:cNvPr>
          <p:cNvPicPr>
            <a:picLocks noChangeAspect="1"/>
          </p:cNvPicPr>
          <p:nvPr/>
        </p:nvPicPr>
        <p:blipFill>
          <a:blip r:embed="rId6"/>
          <a:stretch>
            <a:fillRect/>
          </a:stretch>
        </p:blipFill>
        <p:spPr>
          <a:xfrm>
            <a:off x="8616819" y="164876"/>
            <a:ext cx="908383" cy="317019"/>
          </a:xfrm>
          <a:prstGeom prst="rect">
            <a:avLst/>
          </a:prstGeom>
        </p:spPr>
      </p:pic>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833" y="1215152"/>
            <a:ext cx="6812280" cy="2674620"/>
          </a:xfrm>
          <a:prstGeom prst="rect">
            <a:avLst/>
          </a:prstGeom>
        </p:spPr>
      </p:pic>
      <p:sp>
        <p:nvSpPr>
          <p:cNvPr id="15" name="角丸四角形 14"/>
          <p:cNvSpPr/>
          <p:nvPr/>
        </p:nvSpPr>
        <p:spPr>
          <a:xfrm>
            <a:off x="4849981" y="2386147"/>
            <a:ext cx="1379369" cy="9859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吹き出し 8"/>
          <p:cNvSpPr/>
          <p:nvPr/>
        </p:nvSpPr>
        <p:spPr>
          <a:xfrm>
            <a:off x="4800315" y="823606"/>
            <a:ext cx="2543460" cy="603456"/>
          </a:xfrm>
          <a:prstGeom prst="wedgeRoundRectCallout">
            <a:avLst>
              <a:gd name="adj1" fmla="val -81138"/>
              <a:gd name="adj2" fmla="val 23067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基本は世界測地系！</a:t>
            </a:r>
          </a:p>
        </p:txBody>
      </p:sp>
      <p:pic>
        <p:nvPicPr>
          <p:cNvPr id="7" name="図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723" y="3881117"/>
            <a:ext cx="5593080" cy="967740"/>
          </a:xfrm>
          <a:prstGeom prst="rect">
            <a:avLst/>
          </a:prstGeom>
        </p:spPr>
      </p:pic>
      <p:pic>
        <p:nvPicPr>
          <p:cNvPr id="6" name="図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9793" y="4926532"/>
            <a:ext cx="4732020" cy="1760220"/>
          </a:xfrm>
          <a:prstGeom prst="rect">
            <a:avLst/>
          </a:prstGeom>
        </p:spPr>
      </p:pic>
      <p:sp>
        <p:nvSpPr>
          <p:cNvPr id="23" name="テキスト ボックス 22"/>
          <p:cNvSpPr txBox="1"/>
          <p:nvPr/>
        </p:nvSpPr>
        <p:spPr>
          <a:xfrm>
            <a:off x="3017439" y="4988496"/>
            <a:ext cx="698955" cy="369332"/>
          </a:xfrm>
          <a:prstGeom prst="rect">
            <a:avLst/>
          </a:prstGeom>
          <a:noFill/>
        </p:spPr>
        <p:txBody>
          <a:bodyPr wrap="square" rtlCol="0">
            <a:spAutoFit/>
          </a:bodyPr>
          <a:lstStyle/>
          <a:p>
            <a:r>
              <a:rPr lang="ja-JP" altLang="en-US" dirty="0"/>
              <a:t>解凍</a:t>
            </a:r>
            <a:endParaRPr lang="en-US" altLang="ja-JP" dirty="0"/>
          </a:p>
        </p:txBody>
      </p:sp>
    </p:spTree>
    <p:extLst>
      <p:ext uri="{BB962C8B-B14F-4D97-AF65-F5344CB8AC3E}">
        <p14:creationId xmlns:p14="http://schemas.microsoft.com/office/powerpoint/2010/main" val="3303960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で表示してみる</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17</a:t>
            </a:fld>
            <a:endParaRPr kumimoji="1" lang="ja-JP" altLang="en-US" dirty="0"/>
          </a:p>
        </p:txBody>
      </p:sp>
      <p:pic>
        <p:nvPicPr>
          <p:cNvPr id="6" name="図 5"/>
          <p:cNvPicPr>
            <a:picLocks noChangeAspect="1"/>
          </p:cNvPicPr>
          <p:nvPr/>
        </p:nvPicPr>
        <p:blipFill>
          <a:blip r:embed="rId3"/>
          <a:stretch>
            <a:fillRect/>
          </a:stretch>
        </p:blipFill>
        <p:spPr>
          <a:xfrm>
            <a:off x="10899212" y="2873715"/>
            <a:ext cx="5930522" cy="3482637"/>
          </a:xfrm>
          <a:prstGeom prst="rect">
            <a:avLst/>
          </a:prstGeom>
        </p:spPr>
      </p:pic>
      <p:pic>
        <p:nvPicPr>
          <p:cNvPr id="10" name="図 9">
            <a:hlinkClick r:id="rId4"/>
          </p:cNvPr>
          <p:cNvPicPr>
            <a:picLocks noChangeAspect="1"/>
          </p:cNvPicPr>
          <p:nvPr/>
        </p:nvPicPr>
        <p:blipFill>
          <a:blip r:embed="rId5"/>
          <a:stretch>
            <a:fillRect/>
          </a:stretch>
        </p:blipFill>
        <p:spPr>
          <a:xfrm>
            <a:off x="8616819" y="164876"/>
            <a:ext cx="908383" cy="317019"/>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02" y="972402"/>
            <a:ext cx="4732020" cy="1760220"/>
          </a:xfrm>
          <a:prstGeom prst="rect">
            <a:avLst/>
          </a:prstGeom>
        </p:spPr>
      </p:pic>
      <p:sp>
        <p:nvSpPr>
          <p:cNvPr id="12" name="角丸四角形 14"/>
          <p:cNvSpPr/>
          <p:nvPr/>
        </p:nvSpPr>
        <p:spPr>
          <a:xfrm>
            <a:off x="333602" y="1656646"/>
            <a:ext cx="4825876" cy="214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61885" y="2777395"/>
            <a:ext cx="9199756" cy="646331"/>
          </a:xfrm>
          <a:prstGeom prst="rect">
            <a:avLst/>
          </a:prstGeom>
          <a:noFill/>
        </p:spPr>
        <p:txBody>
          <a:bodyPr wrap="square" rtlCol="0">
            <a:spAutoFit/>
          </a:bodyPr>
          <a:lstStyle/>
          <a:p>
            <a:r>
              <a:rPr lang="ja-JP" altLang="en-US" dirty="0"/>
              <a:t>ダウンロードした</a:t>
            </a:r>
            <a:r>
              <a:rPr lang="en-US" altLang="ja-JP" dirty="0"/>
              <a:t>zip</a:t>
            </a:r>
            <a:r>
              <a:rPr lang="ja-JP" altLang="en-US" dirty="0" err="1"/>
              <a:t>には</a:t>
            </a:r>
            <a:r>
              <a:rPr lang="ja-JP" altLang="en-US" dirty="0"/>
              <a:t>シェイプファイルとジオジェイソンが入っていたようです。とても親切！</a:t>
            </a:r>
            <a:endParaRPr lang="en-US" altLang="ja-JP" dirty="0"/>
          </a:p>
          <a:p>
            <a:r>
              <a:rPr lang="ja-JP" altLang="en-US" dirty="0"/>
              <a:t>とりあえずジオジェイソンを</a:t>
            </a:r>
            <a:r>
              <a:rPr lang="en-US" altLang="ja-JP" dirty="0"/>
              <a:t>QGIS</a:t>
            </a:r>
            <a:r>
              <a:rPr lang="ja-JP" altLang="en-US" dirty="0"/>
              <a:t>に突っ込んでみます。</a:t>
            </a:r>
            <a:r>
              <a:rPr lang="en-US" altLang="ja-JP" dirty="0"/>
              <a:t>QGIS</a:t>
            </a:r>
            <a:r>
              <a:rPr lang="ja-JP" altLang="en-US" dirty="0"/>
              <a:t>にドラッグ＆ドロップ！</a:t>
            </a:r>
            <a:endParaRPr lang="en-US" altLang="ja-JP" dirty="0"/>
          </a:p>
        </p:txBody>
      </p:sp>
      <p:sp>
        <p:nvSpPr>
          <p:cNvPr id="14" name="角丸四角形 14"/>
          <p:cNvSpPr/>
          <p:nvPr/>
        </p:nvSpPr>
        <p:spPr>
          <a:xfrm>
            <a:off x="333602" y="2087559"/>
            <a:ext cx="4825876" cy="214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吹き出し 8"/>
          <p:cNvSpPr/>
          <p:nvPr/>
        </p:nvSpPr>
        <p:spPr>
          <a:xfrm>
            <a:off x="5493169" y="1493546"/>
            <a:ext cx="3025328" cy="323726"/>
          </a:xfrm>
          <a:prstGeom prst="wedgeRoundRectCallout">
            <a:avLst>
              <a:gd name="adj1" fmla="val -59729"/>
              <a:gd name="adj2" fmla="val 30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err="1"/>
              <a:t>g</a:t>
            </a:r>
            <a:r>
              <a:rPr kumimoji="1" lang="en-US" altLang="ja-JP" dirty="0" err="1"/>
              <a:t>eojson</a:t>
            </a:r>
            <a:r>
              <a:rPr kumimoji="1" lang="ja-JP" altLang="en-US" dirty="0"/>
              <a:t>（ジオジェイソン）</a:t>
            </a:r>
            <a:r>
              <a:rPr kumimoji="1" lang="en-US" altLang="ja-JP" dirty="0"/>
              <a:t> </a:t>
            </a:r>
            <a:endParaRPr kumimoji="1" lang="ja-JP" altLang="en-US" dirty="0"/>
          </a:p>
        </p:txBody>
      </p:sp>
      <p:sp>
        <p:nvSpPr>
          <p:cNvPr id="16" name="角丸四角形吹き出し 8"/>
          <p:cNvSpPr/>
          <p:nvPr/>
        </p:nvSpPr>
        <p:spPr>
          <a:xfrm>
            <a:off x="5493169" y="1977983"/>
            <a:ext cx="3025328" cy="323726"/>
          </a:xfrm>
          <a:prstGeom prst="wedgeRoundRectCallout">
            <a:avLst>
              <a:gd name="adj1" fmla="val -59729"/>
              <a:gd name="adj2" fmla="val 304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err="1"/>
              <a:t>Shp</a:t>
            </a:r>
            <a:r>
              <a:rPr kumimoji="1" lang="ja-JP" altLang="en-US" dirty="0"/>
              <a:t>（シェイプファイル）</a:t>
            </a:r>
            <a:r>
              <a:rPr kumimoji="1" lang="en-US" altLang="ja-JP" dirty="0"/>
              <a:t> </a:t>
            </a:r>
            <a:endParaRPr kumimoji="1" lang="ja-JP" altLang="en-US" dirty="0"/>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960" y="3474147"/>
            <a:ext cx="7069464" cy="3252978"/>
          </a:xfrm>
          <a:prstGeom prst="rect">
            <a:avLst/>
          </a:prstGeom>
        </p:spPr>
      </p:pic>
      <p:sp>
        <p:nvSpPr>
          <p:cNvPr id="18" name="角丸四角形吹き出し 8"/>
          <p:cNvSpPr/>
          <p:nvPr/>
        </p:nvSpPr>
        <p:spPr>
          <a:xfrm>
            <a:off x="8616819" y="4984955"/>
            <a:ext cx="1131244" cy="648929"/>
          </a:xfrm>
          <a:prstGeom prst="wedgeRoundRectCallout">
            <a:avLst>
              <a:gd name="adj1" fmla="val -49852"/>
              <a:gd name="adj2" fmla="val -93247"/>
              <a:gd name="adj3" fmla="val 1666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kumimoji="1" lang="ja-JP" altLang="en-US" dirty="0"/>
              <a:t>ここに</a:t>
            </a:r>
            <a:endParaRPr kumimoji="1" lang="en-US" altLang="ja-JP" dirty="0"/>
          </a:p>
          <a:p>
            <a:pPr algn="ctr"/>
            <a:r>
              <a:rPr kumimoji="1" lang="ja-JP" altLang="en-US" dirty="0"/>
              <a:t>ドロップ！</a:t>
            </a:r>
            <a:r>
              <a:rPr kumimoji="1" lang="en-US" altLang="ja-JP" dirty="0"/>
              <a:t> </a:t>
            </a:r>
            <a:endParaRPr kumimoji="1" lang="ja-JP" altLang="en-US" dirty="0"/>
          </a:p>
        </p:txBody>
      </p:sp>
      <p:sp>
        <p:nvSpPr>
          <p:cNvPr id="19" name="角丸四角形吹き出し 8"/>
          <p:cNvSpPr/>
          <p:nvPr/>
        </p:nvSpPr>
        <p:spPr>
          <a:xfrm>
            <a:off x="5328703" y="5801495"/>
            <a:ext cx="1131244" cy="648929"/>
          </a:xfrm>
          <a:prstGeom prst="wedgeRoundRectCallout">
            <a:avLst>
              <a:gd name="adj1" fmla="val -116777"/>
              <a:gd name="adj2" fmla="val 8268"/>
              <a:gd name="adj3" fmla="val 1666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kumimoji="1" lang="ja-JP" altLang="en-US" dirty="0"/>
              <a:t>ここに</a:t>
            </a:r>
            <a:endParaRPr kumimoji="1" lang="en-US" altLang="ja-JP" dirty="0"/>
          </a:p>
          <a:p>
            <a:pPr algn="ctr"/>
            <a:r>
              <a:rPr kumimoji="1" lang="ja-JP" altLang="en-US" dirty="0"/>
              <a:t>ドロップ！</a:t>
            </a:r>
            <a:r>
              <a:rPr kumimoji="1" lang="en-US" altLang="ja-JP" dirty="0"/>
              <a:t> </a:t>
            </a:r>
            <a:endParaRPr kumimoji="1" lang="ja-JP" altLang="en-US" dirty="0"/>
          </a:p>
        </p:txBody>
      </p:sp>
    </p:spTree>
    <p:extLst>
      <p:ext uri="{BB962C8B-B14F-4D97-AF65-F5344CB8AC3E}">
        <p14:creationId xmlns:p14="http://schemas.microsoft.com/office/powerpoint/2010/main" val="262915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レイヤに名前をつける</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325446" y="779927"/>
            <a:ext cx="9199756" cy="923330"/>
          </a:xfrm>
          <a:prstGeom prst="rect">
            <a:avLst/>
          </a:prstGeom>
          <a:noFill/>
        </p:spPr>
        <p:txBody>
          <a:bodyPr wrap="square" rtlCol="0">
            <a:spAutoFit/>
          </a:bodyPr>
          <a:lstStyle/>
          <a:p>
            <a:r>
              <a:rPr lang="ja-JP" altLang="en-US" dirty="0"/>
              <a:t>レイヤを操作してみましょう。</a:t>
            </a:r>
            <a:endParaRPr lang="en-US" altLang="ja-JP" dirty="0"/>
          </a:p>
          <a:p>
            <a:r>
              <a:rPr lang="ja-JP" altLang="en-US" dirty="0"/>
              <a:t>・チェックボックスを</a:t>
            </a:r>
            <a:r>
              <a:rPr lang="en-US" altLang="ja-JP" dirty="0"/>
              <a:t>ON/OFF</a:t>
            </a:r>
            <a:r>
              <a:rPr lang="ja-JP" altLang="en-US" dirty="0"/>
              <a:t>すると、レイヤの表示</a:t>
            </a:r>
            <a:r>
              <a:rPr lang="en-US" altLang="ja-JP" dirty="0"/>
              <a:t>/</a:t>
            </a:r>
            <a:r>
              <a:rPr lang="ja-JP" altLang="en-US" dirty="0"/>
              <a:t>非表示が切り替わります。</a:t>
            </a:r>
            <a:endParaRPr lang="en-US" altLang="ja-JP" dirty="0"/>
          </a:p>
          <a:p>
            <a:r>
              <a:rPr lang="ja-JP" altLang="en-US" dirty="0"/>
              <a:t>・レイヤの名称が解りにくいので、レイヤ名を変更してみましょう。</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18</a:t>
            </a:fld>
            <a:endParaRPr kumimoji="1" lang="ja-JP" altLang="en-US" dirty="0"/>
          </a:p>
        </p:txBody>
      </p:sp>
      <p:sp>
        <p:nvSpPr>
          <p:cNvPr id="14" name="右矢印 13"/>
          <p:cNvSpPr/>
          <p:nvPr/>
        </p:nvSpPr>
        <p:spPr>
          <a:xfrm>
            <a:off x="4132040" y="2610495"/>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2" name="右矢印 21"/>
          <p:cNvSpPr/>
          <p:nvPr/>
        </p:nvSpPr>
        <p:spPr>
          <a:xfrm rot="5400000">
            <a:off x="6243446" y="3270974"/>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13" name="図 12">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04" y="1920239"/>
            <a:ext cx="4200545" cy="4776209"/>
          </a:xfrm>
          <a:prstGeom prst="rect">
            <a:avLst/>
          </a:prstGeom>
        </p:spPr>
      </p:pic>
      <p:sp>
        <p:nvSpPr>
          <p:cNvPr id="15" name="角丸四角形 14"/>
          <p:cNvSpPr/>
          <p:nvPr/>
        </p:nvSpPr>
        <p:spPr>
          <a:xfrm>
            <a:off x="495664" y="2393864"/>
            <a:ext cx="1880812" cy="2624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4"/>
          <p:cNvSpPr/>
          <p:nvPr/>
        </p:nvSpPr>
        <p:spPr>
          <a:xfrm>
            <a:off x="2217375" y="3664525"/>
            <a:ext cx="2045995" cy="2652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吹き出し 8"/>
          <p:cNvSpPr/>
          <p:nvPr/>
        </p:nvSpPr>
        <p:spPr>
          <a:xfrm>
            <a:off x="399505" y="3333233"/>
            <a:ext cx="1321893" cy="648929"/>
          </a:xfrm>
          <a:prstGeom prst="wedgeRoundRectCallout">
            <a:avLst>
              <a:gd name="adj1" fmla="val -1858"/>
              <a:gd name="adj2" fmla="val -166637"/>
              <a:gd name="adj3" fmla="val 1666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kumimoji="1" lang="ja-JP" altLang="en-US" dirty="0"/>
              <a:t>右クリックで名前変え！</a:t>
            </a:r>
            <a:r>
              <a:rPr kumimoji="1" lang="en-US" altLang="ja-JP" dirty="0"/>
              <a:t> </a:t>
            </a:r>
            <a:endParaRPr kumimoji="1" lang="ja-JP" altLang="en-US" dirty="0"/>
          </a:p>
        </p:txBody>
      </p:sp>
      <p:sp>
        <p:nvSpPr>
          <p:cNvPr id="18" name="角丸四角形吹き出し 8"/>
          <p:cNvSpPr/>
          <p:nvPr/>
        </p:nvSpPr>
        <p:spPr>
          <a:xfrm>
            <a:off x="4486395" y="2492571"/>
            <a:ext cx="2415487" cy="648929"/>
          </a:xfrm>
          <a:prstGeom prst="wedgeRoundRectCallout">
            <a:avLst>
              <a:gd name="adj1" fmla="val -69896"/>
              <a:gd name="adj2" fmla="val 144728"/>
              <a:gd name="adj3" fmla="val 1666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kumimoji="1" lang="en-US" altLang="ja-JP" dirty="0"/>
              <a:t>Rename</a:t>
            </a:r>
            <a:r>
              <a:rPr lang="ja-JP" altLang="en-US" dirty="0"/>
              <a:t> </a:t>
            </a:r>
            <a:r>
              <a:rPr lang="en-US" altLang="ja-JP" dirty="0"/>
              <a:t>Layer</a:t>
            </a:r>
            <a:r>
              <a:rPr lang="ja-JP" altLang="en-US" dirty="0"/>
              <a:t>で</a:t>
            </a:r>
            <a:endParaRPr lang="en-US" altLang="ja-JP" dirty="0"/>
          </a:p>
          <a:p>
            <a:pPr algn="ctr"/>
            <a:r>
              <a:rPr lang="ja-JP" altLang="en-US" dirty="0"/>
              <a:t>名前を変える</a:t>
            </a:r>
            <a:endParaRPr kumimoji="1" lang="en-US" altLang="ja-JP" dirty="0"/>
          </a:p>
        </p:txBody>
      </p:sp>
      <p:pic>
        <p:nvPicPr>
          <p:cNvPr id="19" name="図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769" y="3778884"/>
            <a:ext cx="5036155" cy="1505058"/>
          </a:xfrm>
          <a:prstGeom prst="rect">
            <a:avLst/>
          </a:prstGeom>
        </p:spPr>
      </p:pic>
      <p:sp>
        <p:nvSpPr>
          <p:cNvPr id="21" name="テキスト ボックス 20"/>
          <p:cNvSpPr txBox="1"/>
          <p:nvPr/>
        </p:nvSpPr>
        <p:spPr>
          <a:xfrm>
            <a:off x="4925324" y="5888800"/>
            <a:ext cx="4676977" cy="369332"/>
          </a:xfrm>
          <a:prstGeom prst="rect">
            <a:avLst/>
          </a:prstGeom>
          <a:noFill/>
        </p:spPr>
        <p:txBody>
          <a:bodyPr wrap="square" rtlCol="0">
            <a:spAutoFit/>
          </a:bodyPr>
          <a:lstStyle/>
          <a:p>
            <a:r>
              <a:rPr lang="ja-JP" altLang="en-US" dirty="0"/>
              <a:t>宮崎県と鹿児島県もやってみよう！</a:t>
            </a:r>
            <a:endParaRPr lang="en-US" altLang="ja-JP" dirty="0"/>
          </a:p>
        </p:txBody>
      </p:sp>
    </p:spTree>
    <p:extLst>
      <p:ext uri="{BB962C8B-B14F-4D97-AF65-F5344CB8AC3E}">
        <p14:creationId xmlns:p14="http://schemas.microsoft.com/office/powerpoint/2010/main" val="427289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レイヤのグループ化</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684107"/>
            <a:ext cx="9199756" cy="369332"/>
          </a:xfrm>
          <a:prstGeom prst="rect">
            <a:avLst/>
          </a:prstGeom>
          <a:noFill/>
        </p:spPr>
        <p:txBody>
          <a:bodyPr wrap="square" rtlCol="0">
            <a:spAutoFit/>
          </a:bodyPr>
          <a:lstStyle/>
          <a:p>
            <a:r>
              <a:rPr lang="ja-JP" altLang="en-US" dirty="0"/>
              <a:t>レイヤのグループ化を行います。（別にしなくてもいいです。）</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19</a:t>
            </a:fld>
            <a:endParaRPr kumimoji="1" lang="ja-JP" altLang="en-US" dirty="0"/>
          </a:p>
        </p:txBody>
      </p:sp>
      <p:sp>
        <p:nvSpPr>
          <p:cNvPr id="14" name="右矢印 13"/>
          <p:cNvSpPr/>
          <p:nvPr/>
        </p:nvSpPr>
        <p:spPr>
          <a:xfrm>
            <a:off x="3931992" y="1950404"/>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6" name="右矢印 15"/>
          <p:cNvSpPr/>
          <p:nvPr/>
        </p:nvSpPr>
        <p:spPr>
          <a:xfrm rot="8843083">
            <a:off x="4494874" y="4281021"/>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nvGrpSpPr>
          <p:cNvPr id="19" name="グループ化 18"/>
          <p:cNvGrpSpPr/>
          <p:nvPr/>
        </p:nvGrpSpPr>
        <p:grpSpPr>
          <a:xfrm>
            <a:off x="602166" y="3253015"/>
            <a:ext cx="3821579" cy="646331"/>
            <a:chOff x="85999" y="3809336"/>
            <a:chExt cx="3821579" cy="646331"/>
          </a:xfrm>
        </p:grpSpPr>
        <p:sp>
          <p:nvSpPr>
            <p:cNvPr id="6" name="テキスト ボックス 5"/>
            <p:cNvSpPr txBox="1"/>
            <p:nvPr/>
          </p:nvSpPr>
          <p:spPr>
            <a:xfrm>
              <a:off x="85999" y="3809336"/>
              <a:ext cx="3821579" cy="646331"/>
            </a:xfrm>
            <a:prstGeom prst="rect">
              <a:avLst/>
            </a:prstGeom>
            <a:noFill/>
          </p:spPr>
          <p:txBody>
            <a:bodyPr wrap="square" rtlCol="0">
              <a:spAutoFit/>
            </a:bodyPr>
            <a:lstStyle/>
            <a:p>
              <a:r>
                <a:rPr kumimoji="1" lang="ja-JP" altLang="en-US" dirty="0"/>
                <a:t>　 グループアイコンをクリックしてグループを作成します。</a:t>
              </a:r>
            </a:p>
          </p:txBody>
        </p:sp>
        <p:pic>
          <p:nvPicPr>
            <p:cNvPr id="13" name="図 12"/>
            <p:cNvPicPr>
              <a:picLocks noChangeAspect="1"/>
            </p:cNvPicPr>
            <p:nvPr/>
          </p:nvPicPr>
          <p:blipFill>
            <a:blip r:embed="rId3"/>
            <a:stretch>
              <a:fillRect/>
            </a:stretch>
          </p:blipFill>
          <p:spPr>
            <a:xfrm>
              <a:off x="141500" y="3873909"/>
              <a:ext cx="238125" cy="247650"/>
            </a:xfrm>
            <a:prstGeom prst="rect">
              <a:avLst/>
            </a:prstGeom>
          </p:spPr>
        </p:pic>
      </p:grpSp>
      <p:sp>
        <p:nvSpPr>
          <p:cNvPr id="20" name="テキスト ボックス 19"/>
          <p:cNvSpPr txBox="1"/>
          <p:nvPr/>
        </p:nvSpPr>
        <p:spPr>
          <a:xfrm>
            <a:off x="4953000" y="4836275"/>
            <a:ext cx="3525583" cy="646331"/>
          </a:xfrm>
          <a:prstGeom prst="rect">
            <a:avLst/>
          </a:prstGeom>
          <a:noFill/>
        </p:spPr>
        <p:txBody>
          <a:bodyPr wrap="square" rtlCol="0">
            <a:spAutoFit/>
          </a:bodyPr>
          <a:lstStyle/>
          <a:p>
            <a:r>
              <a:rPr kumimoji="1" lang="ja-JP" altLang="en-US" dirty="0"/>
              <a:t>グループ（「三県」）に各県のレイヤをドラッグ＆ドロップで登録します。</a:t>
            </a:r>
          </a:p>
        </p:txBody>
      </p:sp>
      <p:pic>
        <p:nvPicPr>
          <p:cNvPr id="17" name="図 16">
            <a:hlinkClick r:id="rId4"/>
          </p:cNvPr>
          <p:cNvPicPr>
            <a:picLocks noChangeAspect="1"/>
          </p:cNvPicPr>
          <p:nvPr/>
        </p:nvPicPr>
        <p:blipFill>
          <a:blip r:embed="rId5"/>
          <a:stretch>
            <a:fillRect/>
          </a:stretch>
        </p:blipFill>
        <p:spPr>
          <a:xfrm>
            <a:off x="8616819" y="164876"/>
            <a:ext cx="908383" cy="317019"/>
          </a:xfrm>
          <a:prstGeom prst="rect">
            <a:avLst/>
          </a:prstGeom>
        </p:spPr>
      </p:pic>
      <p:pic>
        <p:nvPicPr>
          <p:cNvPr id="4" name="図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66" y="1148398"/>
            <a:ext cx="2912875" cy="1953077"/>
          </a:xfrm>
          <a:prstGeom prst="rect">
            <a:avLst/>
          </a:prstGeom>
        </p:spPr>
      </p:pic>
      <p:sp>
        <p:nvSpPr>
          <p:cNvPr id="15" name="角丸四角形 14"/>
          <p:cNvSpPr/>
          <p:nvPr/>
        </p:nvSpPr>
        <p:spPr>
          <a:xfrm>
            <a:off x="895792" y="1498308"/>
            <a:ext cx="289756" cy="252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0696" y="1148398"/>
            <a:ext cx="3494500" cy="2641192"/>
          </a:xfrm>
          <a:prstGeom prst="rect">
            <a:avLst/>
          </a:prstGeom>
        </p:spPr>
      </p:pic>
      <p:pic>
        <p:nvPicPr>
          <p:cNvPr id="11" name="図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890" y="4198176"/>
            <a:ext cx="3255459" cy="2357401"/>
          </a:xfrm>
          <a:prstGeom prst="rect">
            <a:avLst/>
          </a:prstGeom>
        </p:spPr>
      </p:pic>
    </p:spTree>
    <p:extLst>
      <p:ext uri="{BB962C8B-B14F-4D97-AF65-F5344CB8AC3E}">
        <p14:creationId xmlns:p14="http://schemas.microsoft.com/office/powerpoint/2010/main" val="348288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動作環境</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1059366"/>
            <a:ext cx="8619893" cy="1200329"/>
          </a:xfrm>
          <a:prstGeom prst="rect">
            <a:avLst/>
          </a:prstGeom>
          <a:noFill/>
        </p:spPr>
        <p:txBody>
          <a:bodyPr wrap="square" rtlCol="0">
            <a:spAutoFit/>
          </a:bodyPr>
          <a:lstStyle/>
          <a:p>
            <a:r>
              <a:rPr lang="ja-JP" altLang="en-US" dirty="0"/>
              <a:t>本ハンズオンで説明に使用する環境は以下の通りです。</a:t>
            </a:r>
            <a:endParaRPr lang="en-US" altLang="ja-JP" dirty="0"/>
          </a:p>
          <a:p>
            <a:endParaRPr lang="ja-JP" altLang="en-US" dirty="0"/>
          </a:p>
          <a:p>
            <a:r>
              <a:rPr lang="en-US" altLang="ja-JP" dirty="0"/>
              <a:t>OS</a:t>
            </a:r>
            <a:r>
              <a:rPr lang="ja-JP" altLang="en-US" dirty="0"/>
              <a:t>：</a:t>
            </a:r>
            <a:r>
              <a:rPr lang="en-US" altLang="ja-JP" dirty="0"/>
              <a:t>Windows</a:t>
            </a:r>
            <a:r>
              <a:rPr lang="ja-JP" altLang="en-US" dirty="0"/>
              <a:t> </a:t>
            </a:r>
            <a:r>
              <a:rPr lang="en-US" altLang="ja-JP" dirty="0"/>
              <a:t>10</a:t>
            </a:r>
          </a:p>
          <a:p>
            <a:r>
              <a:rPr lang="en-US" altLang="ja-JP" dirty="0"/>
              <a:t>QGIS</a:t>
            </a:r>
            <a:r>
              <a:rPr lang="ja-JP" altLang="en-US" dirty="0"/>
              <a:t>：</a:t>
            </a:r>
            <a:r>
              <a:rPr lang="en-US" altLang="ja-JP" dirty="0"/>
              <a:t>3.2.3</a:t>
            </a:r>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2</a:t>
            </a:fld>
            <a:endParaRPr kumimoji="1" lang="ja-JP" altLang="en-US"/>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54627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プロジェクトの保存</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506916" y="1000010"/>
            <a:ext cx="9199756" cy="1477328"/>
          </a:xfrm>
          <a:prstGeom prst="rect">
            <a:avLst/>
          </a:prstGeom>
          <a:noFill/>
        </p:spPr>
        <p:txBody>
          <a:bodyPr wrap="square" rtlCol="0">
            <a:spAutoFit/>
          </a:bodyPr>
          <a:lstStyle/>
          <a:p>
            <a:r>
              <a:rPr lang="ja-JP" altLang="en-US" dirty="0"/>
              <a:t>ここで一度プロジェクトを保存します。</a:t>
            </a:r>
            <a:endParaRPr lang="en-US" altLang="ja-JP" dirty="0"/>
          </a:p>
          <a:p>
            <a:r>
              <a:rPr lang="ja-JP" altLang="en-US" dirty="0"/>
              <a:t>プロジェクトを保存することで、ここまで行った内容を記録しておくことが出来ます。</a:t>
            </a:r>
            <a:endParaRPr lang="en-US" altLang="ja-JP" dirty="0"/>
          </a:p>
          <a:p>
            <a:endParaRPr lang="en-US" altLang="ja-JP" dirty="0"/>
          </a:p>
          <a:p>
            <a:r>
              <a:rPr lang="ja-JP" altLang="en-US" dirty="0"/>
              <a:t>左上のメニュー「プロジェクト（</a:t>
            </a:r>
            <a:r>
              <a:rPr lang="en-US" altLang="ja-JP" dirty="0"/>
              <a:t>J</a:t>
            </a:r>
            <a:r>
              <a:rPr lang="ja-JP" altLang="en-US" dirty="0"/>
              <a:t>）」→「保存（</a:t>
            </a:r>
            <a:r>
              <a:rPr lang="en-US" altLang="ja-JP" dirty="0"/>
              <a:t>S</a:t>
            </a:r>
            <a:r>
              <a:rPr lang="ja-JP" altLang="en-US" dirty="0"/>
              <a:t>）」</a:t>
            </a:r>
            <a:endParaRPr lang="en-US" altLang="ja-JP" dirty="0"/>
          </a:p>
          <a:p>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20</a:t>
            </a:fld>
            <a:endParaRPr kumimoji="1" lang="ja-JP" altLang="en-US" dirty="0"/>
          </a:p>
        </p:txBody>
      </p:sp>
      <p:pic>
        <p:nvPicPr>
          <p:cNvPr id="10" name="図 9">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729437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レイヤの操作</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516441" y="893750"/>
            <a:ext cx="9199756" cy="369332"/>
          </a:xfrm>
          <a:prstGeom prst="rect">
            <a:avLst/>
          </a:prstGeom>
          <a:noFill/>
        </p:spPr>
        <p:txBody>
          <a:bodyPr wrap="square" rtlCol="0">
            <a:spAutoFit/>
          </a:bodyPr>
          <a:lstStyle/>
          <a:p>
            <a:r>
              <a:rPr lang="ja-JP" altLang="en-US" dirty="0"/>
              <a:t>「地物の数」を確認してみます。</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21</a:t>
            </a:fld>
            <a:endParaRPr kumimoji="1" lang="ja-JP" altLang="en-US" dirty="0"/>
          </a:p>
        </p:txBody>
      </p:sp>
      <p:sp>
        <p:nvSpPr>
          <p:cNvPr id="14" name="右矢印 13"/>
          <p:cNvSpPr/>
          <p:nvPr/>
        </p:nvSpPr>
        <p:spPr>
          <a:xfrm>
            <a:off x="5117956" y="1780846"/>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5059866" y="4426505"/>
            <a:ext cx="4736593" cy="1477328"/>
          </a:xfrm>
          <a:prstGeom prst="rect">
            <a:avLst/>
          </a:prstGeom>
          <a:noFill/>
        </p:spPr>
        <p:txBody>
          <a:bodyPr wrap="square" rtlCol="0">
            <a:spAutoFit/>
          </a:bodyPr>
          <a:lstStyle/>
          <a:p>
            <a:r>
              <a:rPr kumimoji="1" lang="ja-JP" altLang="en-US" dirty="0"/>
              <a:t>「行政区域」のデータは、島などの離れた地物が個別に登録されているため、市区町村ごとに分かれていないことが分かります。</a:t>
            </a:r>
            <a:endParaRPr kumimoji="1" lang="en-US" altLang="ja-JP" dirty="0"/>
          </a:p>
          <a:p>
            <a:r>
              <a:rPr lang="ja-JP" altLang="en-US" dirty="0"/>
              <a:t>このままだと使いにくいので、市区町村ごとにまとめます。</a:t>
            </a:r>
          </a:p>
        </p:txBody>
      </p:sp>
      <p:pic>
        <p:nvPicPr>
          <p:cNvPr id="12" name="図 11">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267" y="1380171"/>
            <a:ext cx="4618599" cy="5182554"/>
          </a:xfrm>
          <a:prstGeom prst="rect">
            <a:avLst/>
          </a:prstGeom>
        </p:spPr>
      </p:pic>
      <p:sp>
        <p:nvSpPr>
          <p:cNvPr id="13" name="角丸四角形 10"/>
          <p:cNvSpPr/>
          <p:nvPr/>
        </p:nvSpPr>
        <p:spPr>
          <a:xfrm>
            <a:off x="2264359" y="2167835"/>
            <a:ext cx="2355266" cy="289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6670" y="1380171"/>
            <a:ext cx="3975136" cy="2593815"/>
          </a:xfrm>
          <a:prstGeom prst="rect">
            <a:avLst/>
          </a:prstGeom>
        </p:spPr>
      </p:pic>
    </p:spTree>
    <p:extLst>
      <p:ext uri="{BB962C8B-B14F-4D97-AF65-F5344CB8AC3E}">
        <p14:creationId xmlns:p14="http://schemas.microsoft.com/office/powerpoint/2010/main" val="4230710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レイヤの属性</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646771"/>
            <a:ext cx="9199756" cy="646331"/>
          </a:xfrm>
          <a:prstGeom prst="rect">
            <a:avLst/>
          </a:prstGeom>
          <a:noFill/>
        </p:spPr>
        <p:txBody>
          <a:bodyPr wrap="square" rtlCol="0">
            <a:spAutoFit/>
          </a:bodyPr>
          <a:lstStyle/>
          <a:p>
            <a:r>
              <a:rPr lang="ja-JP" altLang="en-US" dirty="0"/>
              <a:t>レイヤの属性を確認します。レイヤを選択した状態で、「属性テーブルを開く」アイコンをクリックすることで、属性テーブルが表示されます。</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22</a:t>
            </a:fld>
            <a:endParaRPr kumimoji="1" lang="ja-JP" altLang="en-US" dirty="0"/>
          </a:p>
        </p:txBody>
      </p:sp>
      <p:pic>
        <p:nvPicPr>
          <p:cNvPr id="7" name="図 6"/>
          <p:cNvPicPr>
            <a:picLocks noChangeAspect="1"/>
          </p:cNvPicPr>
          <p:nvPr/>
        </p:nvPicPr>
        <p:blipFill>
          <a:blip r:embed="rId3"/>
          <a:stretch>
            <a:fillRect/>
          </a:stretch>
        </p:blipFill>
        <p:spPr>
          <a:xfrm>
            <a:off x="377990" y="1427988"/>
            <a:ext cx="6276975" cy="1333500"/>
          </a:xfrm>
          <a:prstGeom prst="rect">
            <a:avLst/>
          </a:prstGeom>
        </p:spPr>
      </p:pic>
      <p:sp>
        <p:nvSpPr>
          <p:cNvPr id="13" name="角丸四角形 12"/>
          <p:cNvSpPr/>
          <p:nvPr/>
        </p:nvSpPr>
        <p:spPr>
          <a:xfrm>
            <a:off x="4507992" y="1636776"/>
            <a:ext cx="457200" cy="4375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2581" y="4410696"/>
            <a:ext cx="4305929" cy="1726144"/>
          </a:xfrm>
          <a:prstGeom prst="rect">
            <a:avLst/>
          </a:prstGeom>
        </p:spPr>
      </p:pic>
      <p:sp>
        <p:nvSpPr>
          <p:cNvPr id="16" name="右矢印 15"/>
          <p:cNvSpPr/>
          <p:nvPr/>
        </p:nvSpPr>
        <p:spPr>
          <a:xfrm rot="5400000">
            <a:off x="4335527" y="2275542"/>
            <a:ext cx="78943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2" name="角丸四角形 21"/>
          <p:cNvSpPr/>
          <p:nvPr/>
        </p:nvSpPr>
        <p:spPr>
          <a:xfrm>
            <a:off x="826084" y="5844232"/>
            <a:ext cx="3514306" cy="2926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hlinkClick r:id="rId5"/>
          </p:cNvPr>
          <p:cNvPicPr>
            <a:picLocks noChangeAspect="1"/>
          </p:cNvPicPr>
          <p:nvPr/>
        </p:nvPicPr>
        <p:blipFill>
          <a:blip r:embed="rId6"/>
          <a:stretch>
            <a:fillRect/>
          </a:stretch>
        </p:blipFill>
        <p:spPr>
          <a:xfrm>
            <a:off x="8616819" y="164876"/>
            <a:ext cx="908383" cy="317019"/>
          </a:xfrm>
          <a:prstGeom prst="rect">
            <a:avLst/>
          </a:prstGeom>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89" y="2412314"/>
            <a:ext cx="3022435" cy="1794571"/>
          </a:xfrm>
          <a:prstGeom prst="rect">
            <a:avLst/>
          </a:prstGeom>
        </p:spPr>
      </p:pic>
      <p:sp>
        <p:nvSpPr>
          <p:cNvPr id="12" name="右矢印 11"/>
          <p:cNvSpPr/>
          <p:nvPr/>
        </p:nvSpPr>
        <p:spPr>
          <a:xfrm rot="20012761">
            <a:off x="2668562" y="2255265"/>
            <a:ext cx="1967446"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1" name="角丸四角形 10"/>
          <p:cNvSpPr/>
          <p:nvPr/>
        </p:nvSpPr>
        <p:spPr>
          <a:xfrm>
            <a:off x="1013536" y="3542705"/>
            <a:ext cx="2273770" cy="2926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3087" y="2863754"/>
            <a:ext cx="4135275" cy="3618366"/>
          </a:xfrm>
          <a:prstGeom prst="rect">
            <a:avLst/>
          </a:prstGeom>
        </p:spPr>
      </p:pic>
      <p:sp>
        <p:nvSpPr>
          <p:cNvPr id="20" name="角丸四角形 19"/>
          <p:cNvSpPr/>
          <p:nvPr/>
        </p:nvSpPr>
        <p:spPr>
          <a:xfrm>
            <a:off x="7826084" y="2819544"/>
            <a:ext cx="889364" cy="5913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行政区域コード</a:t>
            </a:r>
          </a:p>
        </p:txBody>
      </p:sp>
      <p:sp>
        <p:nvSpPr>
          <p:cNvPr id="17" name="角丸四角形 16"/>
          <p:cNvSpPr/>
          <p:nvPr/>
        </p:nvSpPr>
        <p:spPr>
          <a:xfrm>
            <a:off x="7826084" y="3650268"/>
            <a:ext cx="889364" cy="28318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059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集合ジオメトリ</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646771"/>
            <a:ext cx="9199756" cy="1200329"/>
          </a:xfrm>
          <a:prstGeom prst="rect">
            <a:avLst/>
          </a:prstGeom>
          <a:noFill/>
        </p:spPr>
        <p:txBody>
          <a:bodyPr wrap="square" rtlCol="0">
            <a:spAutoFit/>
          </a:bodyPr>
          <a:lstStyle/>
          <a:p>
            <a:r>
              <a:rPr lang="ja-JP" altLang="en-US" dirty="0"/>
              <a:t>集合ジオメトリを作成します。</a:t>
            </a:r>
            <a:endParaRPr lang="en-US" altLang="ja-JP" dirty="0"/>
          </a:p>
          <a:p>
            <a:r>
              <a:rPr lang="ja-JP" altLang="en-US" dirty="0"/>
              <a:t>レイヤの属性を元に、集合ジオメトリを作成します。</a:t>
            </a:r>
            <a:endParaRPr lang="en-US" altLang="ja-JP" dirty="0"/>
          </a:p>
          <a:p>
            <a:r>
              <a:rPr lang="ja-JP" altLang="en-US" dirty="0"/>
              <a:t>ジオメトリとは、ポイント（点）やライン（線）やポリゴン（面）などの要素により構成されるオブジェクト（物体）を意味します。</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23</a:t>
            </a:fld>
            <a:endParaRPr kumimoji="1" lang="ja-JP" altLang="en-US" dirty="0"/>
          </a:p>
        </p:txBody>
      </p:sp>
      <p:sp>
        <p:nvSpPr>
          <p:cNvPr id="16" name="右矢印 15"/>
          <p:cNvSpPr/>
          <p:nvPr/>
        </p:nvSpPr>
        <p:spPr>
          <a:xfrm rot="5400000">
            <a:off x="4335527" y="2275542"/>
            <a:ext cx="78943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4" name="図 3"/>
          <p:cNvPicPr>
            <a:picLocks noChangeAspect="1"/>
          </p:cNvPicPr>
          <p:nvPr/>
        </p:nvPicPr>
        <p:blipFill>
          <a:blip r:embed="rId3"/>
          <a:stretch>
            <a:fillRect/>
          </a:stretch>
        </p:blipFill>
        <p:spPr>
          <a:xfrm>
            <a:off x="1209374" y="1915695"/>
            <a:ext cx="3650686" cy="2755380"/>
          </a:xfrm>
          <a:prstGeom prst="rect">
            <a:avLst/>
          </a:prstGeom>
        </p:spPr>
      </p:pic>
      <p:sp>
        <p:nvSpPr>
          <p:cNvPr id="13" name="角丸四角形 12"/>
          <p:cNvSpPr/>
          <p:nvPr/>
        </p:nvSpPr>
        <p:spPr>
          <a:xfrm>
            <a:off x="2711134" y="2493870"/>
            <a:ext cx="2127468" cy="2868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5911001" y="1847100"/>
            <a:ext cx="3818910" cy="1477328"/>
          </a:xfrm>
          <a:prstGeom prst="rect">
            <a:avLst/>
          </a:prstGeom>
          <a:noFill/>
        </p:spPr>
        <p:txBody>
          <a:bodyPr wrap="square" rtlCol="0">
            <a:spAutoFit/>
          </a:bodyPr>
          <a:lstStyle/>
          <a:p>
            <a:r>
              <a:rPr lang="ja-JP" altLang="en-US" dirty="0"/>
              <a:t>レイヤを選択した状態で、メニューバーの「ベクタ」→「ジオメトリツール」→「集合ジオメトリの作成」。</a:t>
            </a:r>
            <a:endParaRPr lang="en-US" altLang="ja-JP" dirty="0"/>
          </a:p>
          <a:p>
            <a:r>
              <a:rPr lang="ja-JP" altLang="en-US" dirty="0"/>
              <a:t>一意の</a:t>
            </a:r>
            <a:r>
              <a:rPr lang="en-US" altLang="ja-JP" dirty="0"/>
              <a:t>ID</a:t>
            </a:r>
            <a:r>
              <a:rPr lang="ja-JP" altLang="en-US" dirty="0"/>
              <a:t>フィールドに「</a:t>
            </a:r>
            <a:r>
              <a:rPr lang="en-US" altLang="ja-JP" dirty="0"/>
              <a:t>N03_007</a:t>
            </a:r>
            <a:r>
              <a:rPr lang="ja-JP" altLang="en-US" dirty="0"/>
              <a:t>」を選択して実行します。</a:t>
            </a:r>
            <a:endParaRPr lang="en-US" altLang="ja-JP" dirty="0"/>
          </a:p>
        </p:txBody>
      </p:sp>
      <p:sp>
        <p:nvSpPr>
          <p:cNvPr id="23" name="右矢印 22"/>
          <p:cNvSpPr/>
          <p:nvPr/>
        </p:nvSpPr>
        <p:spPr>
          <a:xfrm rot="3037926">
            <a:off x="4815854" y="2779417"/>
            <a:ext cx="772380"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14" name="図 13">
            <a:hlinkClick r:id="rId4"/>
          </p:cNvPr>
          <p:cNvPicPr>
            <a:picLocks noChangeAspect="1"/>
          </p:cNvPicPr>
          <p:nvPr/>
        </p:nvPicPr>
        <p:blipFill>
          <a:blip r:embed="rId5"/>
          <a:stretch>
            <a:fillRect/>
          </a:stretch>
        </p:blipFill>
        <p:spPr>
          <a:xfrm>
            <a:off x="8616819" y="164876"/>
            <a:ext cx="908383" cy="317019"/>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434" y="3396399"/>
            <a:ext cx="2566770" cy="1524020"/>
          </a:xfrm>
          <a:prstGeom prst="rect">
            <a:avLst/>
          </a:prstGeom>
        </p:spPr>
      </p:pic>
      <p:sp>
        <p:nvSpPr>
          <p:cNvPr id="12" name="右矢印 11"/>
          <p:cNvSpPr/>
          <p:nvPr/>
        </p:nvSpPr>
        <p:spPr>
          <a:xfrm rot="18647437">
            <a:off x="1006827" y="3302869"/>
            <a:ext cx="2013495"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9188" y="3463980"/>
            <a:ext cx="4186237" cy="2946648"/>
          </a:xfrm>
          <a:prstGeom prst="rect">
            <a:avLst/>
          </a:prstGeom>
        </p:spPr>
      </p:pic>
      <p:sp>
        <p:nvSpPr>
          <p:cNvPr id="17" name="角丸四角形 12"/>
          <p:cNvSpPr/>
          <p:nvPr/>
        </p:nvSpPr>
        <p:spPr>
          <a:xfrm>
            <a:off x="6756722" y="4384983"/>
            <a:ext cx="307322" cy="1434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2"/>
          <p:cNvSpPr/>
          <p:nvPr/>
        </p:nvSpPr>
        <p:spPr>
          <a:xfrm>
            <a:off x="6688791" y="6185663"/>
            <a:ext cx="750234" cy="1706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7435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地物の数</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24</a:t>
            </a:fld>
            <a:endParaRPr kumimoji="1" lang="ja-JP" altLang="en-US" dirty="0"/>
          </a:p>
        </p:txBody>
      </p:sp>
      <p:sp>
        <p:nvSpPr>
          <p:cNvPr id="14" name="テキスト ボックス 13"/>
          <p:cNvSpPr txBox="1"/>
          <p:nvPr/>
        </p:nvSpPr>
        <p:spPr>
          <a:xfrm>
            <a:off x="295275" y="733887"/>
            <a:ext cx="9478072" cy="923330"/>
          </a:xfrm>
          <a:prstGeom prst="rect">
            <a:avLst/>
          </a:prstGeom>
          <a:noFill/>
        </p:spPr>
        <p:txBody>
          <a:bodyPr wrap="square" rtlCol="0">
            <a:spAutoFit/>
          </a:bodyPr>
          <a:lstStyle/>
          <a:p>
            <a:r>
              <a:rPr lang="ja-JP" altLang="en-US" dirty="0"/>
              <a:t>大分県でもおなじ作業を繰り返し、別のグループ（「市区町村」）にまとめます。</a:t>
            </a:r>
            <a:endParaRPr lang="en-US" altLang="ja-JP" dirty="0"/>
          </a:p>
          <a:p>
            <a:r>
              <a:rPr lang="ja-JP" altLang="en-US" dirty="0"/>
              <a:t>新しく作成した「市町村」グループの各レイヤについても、「地物の数」を表示させてみてください。</a:t>
            </a:r>
            <a:endParaRPr lang="en-US" altLang="ja-JP" dirty="0"/>
          </a:p>
          <a:p>
            <a:r>
              <a:rPr lang="ja-JP" altLang="en-US" dirty="0"/>
              <a:t>結果は以下の状態。</a:t>
            </a:r>
            <a:endParaRPr lang="en-US" altLang="ja-JP" dirty="0"/>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sp>
        <p:nvSpPr>
          <p:cNvPr id="7" name="テキスト ボックス 6"/>
          <p:cNvSpPr txBox="1"/>
          <p:nvPr/>
        </p:nvSpPr>
        <p:spPr>
          <a:xfrm>
            <a:off x="295275" y="1559667"/>
            <a:ext cx="9478072" cy="369332"/>
          </a:xfrm>
          <a:prstGeom prst="rect">
            <a:avLst/>
          </a:prstGeom>
          <a:noFill/>
        </p:spPr>
        <p:txBody>
          <a:bodyPr wrap="square" rtlCol="0">
            <a:spAutoFit/>
          </a:bodyPr>
          <a:lstStyle/>
          <a:p>
            <a:r>
              <a:rPr lang="ja-JP" altLang="en-US" dirty="0">
                <a:solidFill>
                  <a:srgbClr val="FF0000"/>
                </a:solidFill>
              </a:rPr>
              <a:t>鹿児島県のデータにはエラーがありますので処理はしません！！</a:t>
            </a:r>
            <a:endParaRPr lang="en-US" altLang="ja-JP" dirty="0">
              <a:solidFill>
                <a:srgbClr val="FF0000"/>
              </a:solidFill>
            </a:endParaRPr>
          </a:p>
        </p:txBody>
      </p:sp>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928999"/>
            <a:ext cx="7877176" cy="4766089"/>
          </a:xfrm>
          <a:prstGeom prst="rect">
            <a:avLst/>
          </a:prstGeom>
        </p:spPr>
      </p:pic>
    </p:spTree>
    <p:extLst>
      <p:ext uri="{BB962C8B-B14F-4D97-AF65-F5344CB8AC3E}">
        <p14:creationId xmlns:p14="http://schemas.microsoft.com/office/powerpoint/2010/main" val="369819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レイヤの保存</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25</a:t>
            </a:fld>
            <a:endParaRPr kumimoji="1" lang="ja-JP" altLang="en-US" dirty="0"/>
          </a:p>
        </p:txBody>
      </p:sp>
      <p:sp>
        <p:nvSpPr>
          <p:cNvPr id="14" name="テキスト ボックス 13"/>
          <p:cNvSpPr txBox="1"/>
          <p:nvPr/>
        </p:nvSpPr>
        <p:spPr>
          <a:xfrm>
            <a:off x="602166" y="646771"/>
            <a:ext cx="9199756" cy="923330"/>
          </a:xfrm>
          <a:prstGeom prst="rect">
            <a:avLst/>
          </a:prstGeom>
          <a:noFill/>
        </p:spPr>
        <p:txBody>
          <a:bodyPr wrap="square" rtlCol="0">
            <a:spAutoFit/>
          </a:bodyPr>
          <a:lstStyle/>
          <a:p>
            <a:r>
              <a:rPr lang="ja-JP" altLang="en-US" dirty="0"/>
              <a:t>レイヤの保存を行います。</a:t>
            </a:r>
            <a:endParaRPr lang="en-US" altLang="ja-JP" dirty="0"/>
          </a:p>
          <a:p>
            <a:r>
              <a:rPr lang="ja-JP" altLang="en-US" dirty="0"/>
              <a:t>作成したレイヤを個別に保存します。</a:t>
            </a:r>
            <a:endParaRPr lang="en-US" altLang="ja-JP" dirty="0"/>
          </a:p>
          <a:p>
            <a:r>
              <a:rPr lang="ja-JP" altLang="en-US" dirty="0"/>
              <a:t>レイヤ（「宮崎県集合」）を選択し、左クリック→「エクスポート」→「Ｓｅｖｅ Ｆｅａｔｕｒｅ Ａｓ</a:t>
            </a:r>
            <a:r>
              <a:rPr lang="en-US" altLang="ja-JP" dirty="0"/>
              <a:t>…</a:t>
            </a:r>
            <a:r>
              <a:rPr lang="ja-JP" altLang="en-US" dirty="0"/>
              <a:t>」。</a:t>
            </a:r>
            <a:endParaRPr lang="en-US" altLang="ja-JP" dirty="0"/>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769" y="1513900"/>
            <a:ext cx="7366131" cy="5025014"/>
          </a:xfrm>
          <a:prstGeom prst="rect">
            <a:avLst/>
          </a:prstGeom>
        </p:spPr>
      </p:pic>
    </p:spTree>
    <p:extLst>
      <p:ext uri="{BB962C8B-B14F-4D97-AF65-F5344CB8AC3E}">
        <p14:creationId xmlns:p14="http://schemas.microsoft.com/office/powerpoint/2010/main" val="316194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レイヤの操作④</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26</a:t>
            </a:fld>
            <a:endParaRPr kumimoji="1" lang="ja-JP" altLang="en-US" dirty="0"/>
          </a:p>
        </p:txBody>
      </p:sp>
      <p:sp>
        <p:nvSpPr>
          <p:cNvPr id="14" name="テキスト ボックス 13"/>
          <p:cNvSpPr txBox="1"/>
          <p:nvPr/>
        </p:nvSpPr>
        <p:spPr>
          <a:xfrm>
            <a:off x="251902" y="791771"/>
            <a:ext cx="9199756" cy="646331"/>
          </a:xfrm>
          <a:prstGeom prst="rect">
            <a:avLst/>
          </a:prstGeom>
          <a:noFill/>
        </p:spPr>
        <p:txBody>
          <a:bodyPr wrap="square" rtlCol="0">
            <a:spAutoFit/>
          </a:bodyPr>
          <a:lstStyle/>
          <a:p>
            <a:r>
              <a:rPr lang="ja-JP" altLang="en-US" dirty="0"/>
              <a:t>「</a:t>
            </a:r>
            <a:r>
              <a:rPr lang="en-US" altLang="ja-JP" dirty="0"/>
              <a:t>city4326</a:t>
            </a:r>
            <a:r>
              <a:rPr lang="ja-JP" altLang="en-US" dirty="0"/>
              <a:t>」フォルダーをどこでも良いので作成し、保存してください。本当はフォルダー名もなんでもいいです。</a:t>
            </a:r>
            <a:endParaRPr lang="en-US" altLang="ja-JP" dirty="0"/>
          </a:p>
        </p:txBody>
      </p:sp>
      <p:sp>
        <p:nvSpPr>
          <p:cNvPr id="5" name="テキスト ボックス 4"/>
          <p:cNvSpPr txBox="1"/>
          <p:nvPr/>
        </p:nvSpPr>
        <p:spPr>
          <a:xfrm>
            <a:off x="4881765" y="4287233"/>
            <a:ext cx="4643437" cy="2069119"/>
          </a:xfrm>
          <a:prstGeom prst="rect">
            <a:avLst/>
          </a:prstGeom>
          <a:noFill/>
        </p:spPr>
        <p:txBody>
          <a:bodyPr wrap="square" rtlCol="0">
            <a:spAutoFit/>
          </a:bodyPr>
          <a:lstStyle/>
          <a:p>
            <a:r>
              <a:rPr kumimoji="1" lang="ja-JP" altLang="en-US" sz="1400" dirty="0"/>
              <a:t>形式：</a:t>
            </a:r>
            <a:r>
              <a:rPr kumimoji="1" lang="en-US" altLang="ja-JP" sz="1400" dirty="0"/>
              <a:t>ESRI</a:t>
            </a:r>
            <a:r>
              <a:rPr kumimoji="1" lang="ja-JP" altLang="en-US" sz="1400" dirty="0"/>
              <a:t> </a:t>
            </a:r>
            <a:r>
              <a:rPr lang="en-US" altLang="ja-JP" sz="1400" dirty="0"/>
              <a:t>Shapefile</a:t>
            </a:r>
          </a:p>
          <a:p>
            <a:r>
              <a:rPr lang="ja-JP" altLang="en-US" sz="1400" dirty="0"/>
              <a:t>ファイル名：</a:t>
            </a:r>
            <a:endParaRPr lang="en-US" altLang="ja-JP" sz="1400" dirty="0"/>
          </a:p>
          <a:p>
            <a:r>
              <a:rPr kumimoji="1" lang="en-US" altLang="ja-JP" sz="1400" dirty="0"/>
              <a:t>CRS</a:t>
            </a:r>
            <a:r>
              <a:rPr kumimoji="1" lang="ja-JP" altLang="en-US" sz="1400" dirty="0"/>
              <a:t>：</a:t>
            </a:r>
            <a:r>
              <a:rPr kumimoji="1" lang="en-US" altLang="ja-JP" sz="1400" dirty="0"/>
              <a:t>EPSG</a:t>
            </a:r>
            <a:r>
              <a:rPr kumimoji="1" lang="ja-JP" altLang="en-US" sz="1400" dirty="0"/>
              <a:t>：</a:t>
            </a:r>
            <a:r>
              <a:rPr kumimoji="1" lang="en-US" altLang="ja-JP" sz="1400" dirty="0"/>
              <a:t>4326</a:t>
            </a:r>
            <a:r>
              <a:rPr kumimoji="1" lang="ja-JP" altLang="en-US" sz="1400" dirty="0"/>
              <a:t>　</a:t>
            </a:r>
            <a:r>
              <a:rPr kumimoji="1" lang="en-US" altLang="ja-JP" sz="1400" dirty="0"/>
              <a:t>WGS</a:t>
            </a:r>
            <a:r>
              <a:rPr kumimoji="1" lang="ja-JP" altLang="en-US" sz="1400" dirty="0"/>
              <a:t> </a:t>
            </a:r>
            <a:r>
              <a:rPr kumimoji="1" lang="en-US" altLang="ja-JP" sz="1400" dirty="0"/>
              <a:t>84</a:t>
            </a:r>
            <a:r>
              <a:rPr kumimoji="1" lang="ja-JP" altLang="en-US" sz="1400" dirty="0"/>
              <a:t>　　</a:t>
            </a:r>
            <a:r>
              <a:rPr kumimoji="1" lang="en-US" altLang="ja-JP" sz="1400" dirty="0"/>
              <a:t>&lt;=</a:t>
            </a:r>
            <a:r>
              <a:rPr kumimoji="1" lang="ja-JP" altLang="en-US" sz="1400" dirty="0"/>
              <a:t>ここは別途説明します。</a:t>
            </a:r>
            <a:endParaRPr kumimoji="1" lang="en-US" altLang="ja-JP" sz="1400" dirty="0"/>
          </a:p>
          <a:p>
            <a:r>
              <a:rPr lang="ja-JP" altLang="en-US" sz="1400" dirty="0"/>
              <a:t>エンコーディング：</a:t>
            </a:r>
            <a:r>
              <a:rPr lang="en-US" altLang="ja-JP" sz="1400" dirty="0"/>
              <a:t>UTF-8</a:t>
            </a:r>
            <a:endParaRPr kumimoji="1" lang="en-US" altLang="ja-JP" sz="1400" dirty="0"/>
          </a:p>
          <a:p>
            <a:endParaRPr lang="en-US" altLang="ja-JP" sz="1400" dirty="0"/>
          </a:p>
          <a:p>
            <a:r>
              <a:rPr kumimoji="1" lang="ja-JP" altLang="en-US" sz="1400" dirty="0"/>
              <a:t>ファイル名は、以下の様に作成してください。</a:t>
            </a:r>
            <a:endParaRPr kumimoji="1" lang="en-US" altLang="ja-JP" sz="1400" dirty="0"/>
          </a:p>
          <a:p>
            <a:r>
              <a:rPr lang="ja-JP" altLang="en-US" sz="1400" dirty="0"/>
              <a:t>最初に、「</a:t>
            </a:r>
            <a:r>
              <a:rPr lang="en-US" altLang="ja-JP" sz="1400" dirty="0"/>
              <a:t>City4326</a:t>
            </a:r>
            <a:r>
              <a:rPr lang="ja-JP" altLang="en-US" sz="1400" dirty="0"/>
              <a:t>」フォルダーを作成。</a:t>
            </a:r>
            <a:endParaRPr lang="en-US" altLang="ja-JP" sz="1400" dirty="0"/>
          </a:p>
          <a:p>
            <a:r>
              <a:rPr kumimoji="1" lang="ja-JP" altLang="en-US" sz="1400" dirty="0"/>
              <a:t>大分県⇒</a:t>
            </a:r>
            <a:r>
              <a:rPr lang="en-US" altLang="ja-JP" sz="1400" dirty="0" err="1"/>
              <a:t>oita</a:t>
            </a:r>
            <a:r>
              <a:rPr kumimoji="1" lang="en-US" altLang="ja-JP" sz="1400" dirty="0" err="1"/>
              <a:t>.shp</a:t>
            </a:r>
            <a:endParaRPr kumimoji="1" lang="en-US" altLang="ja-JP" sz="1400" dirty="0"/>
          </a:p>
          <a:p>
            <a:r>
              <a:rPr lang="ja-JP" altLang="en-US" sz="1400" dirty="0"/>
              <a:t>宮崎県⇒</a:t>
            </a:r>
            <a:r>
              <a:rPr lang="en-US" altLang="ja-JP" sz="1400" dirty="0" err="1"/>
              <a:t>miyazaki.shp</a:t>
            </a:r>
            <a:endParaRPr lang="en-US" altLang="ja-JP" sz="1400" dirty="0"/>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0" y="1502756"/>
            <a:ext cx="4536460" cy="5133161"/>
          </a:xfrm>
          <a:prstGeom prst="rect">
            <a:avLst/>
          </a:prstGeom>
        </p:spPr>
      </p:pic>
      <p:sp>
        <p:nvSpPr>
          <p:cNvPr id="10" name="角丸四角形 12"/>
          <p:cNvSpPr/>
          <p:nvPr/>
        </p:nvSpPr>
        <p:spPr>
          <a:xfrm>
            <a:off x="4404047" y="2222808"/>
            <a:ext cx="307322" cy="1434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1502756"/>
            <a:ext cx="4814716" cy="2504911"/>
          </a:xfrm>
          <a:prstGeom prst="rect">
            <a:avLst/>
          </a:prstGeom>
        </p:spPr>
      </p:pic>
    </p:spTree>
    <p:extLst>
      <p:ext uri="{BB962C8B-B14F-4D97-AF65-F5344CB8AC3E}">
        <p14:creationId xmlns:p14="http://schemas.microsoft.com/office/powerpoint/2010/main" val="3283502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レイヤの操作④</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27</a:t>
            </a:fld>
            <a:endParaRPr kumimoji="1" lang="ja-JP" altLang="en-US" dirty="0"/>
          </a:p>
        </p:txBody>
      </p:sp>
      <p:sp>
        <p:nvSpPr>
          <p:cNvPr id="14" name="テキスト ボックス 13"/>
          <p:cNvSpPr txBox="1"/>
          <p:nvPr/>
        </p:nvSpPr>
        <p:spPr>
          <a:xfrm>
            <a:off x="583606" y="720124"/>
            <a:ext cx="9199756" cy="369332"/>
          </a:xfrm>
          <a:prstGeom prst="rect">
            <a:avLst/>
          </a:prstGeom>
          <a:noFill/>
        </p:spPr>
        <p:txBody>
          <a:bodyPr wrap="square" rtlCol="0">
            <a:spAutoFit/>
          </a:bodyPr>
          <a:lstStyle/>
          <a:p>
            <a:r>
              <a:rPr lang="ja-JP" altLang="en-US" dirty="0"/>
              <a:t>表示に必要のないレイヤグループは非表示にしてください。</a:t>
            </a:r>
            <a:endParaRPr lang="en-US" altLang="ja-JP" dirty="0"/>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606" y="1162809"/>
            <a:ext cx="8641357" cy="5193543"/>
          </a:xfrm>
          <a:prstGeom prst="rect">
            <a:avLst/>
          </a:prstGeom>
        </p:spPr>
      </p:pic>
    </p:spTree>
    <p:extLst>
      <p:ext uri="{BB962C8B-B14F-4D97-AF65-F5344CB8AC3E}">
        <p14:creationId xmlns:p14="http://schemas.microsoft.com/office/powerpoint/2010/main" val="1059197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レイヤの操作④</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28</a:t>
            </a:fld>
            <a:endParaRPr kumimoji="1" lang="ja-JP" altLang="en-US" dirty="0"/>
          </a:p>
        </p:txBody>
      </p:sp>
      <p:sp>
        <p:nvSpPr>
          <p:cNvPr id="14" name="テキスト ボックス 13"/>
          <p:cNvSpPr txBox="1"/>
          <p:nvPr/>
        </p:nvSpPr>
        <p:spPr>
          <a:xfrm>
            <a:off x="135441" y="799613"/>
            <a:ext cx="9199756" cy="369332"/>
          </a:xfrm>
          <a:prstGeom prst="rect">
            <a:avLst/>
          </a:prstGeom>
          <a:noFill/>
        </p:spPr>
        <p:txBody>
          <a:bodyPr wrap="square" rtlCol="0">
            <a:spAutoFit/>
          </a:bodyPr>
          <a:lstStyle/>
          <a:p>
            <a:r>
              <a:rPr lang="ja-JP" altLang="en-US" dirty="0"/>
              <a:t>表示に必要のないレイヤグループは非表示にしてください。</a:t>
            </a:r>
            <a:endParaRPr lang="en-US" altLang="ja-JP" dirty="0"/>
          </a:p>
        </p:txBody>
      </p:sp>
      <p:sp>
        <p:nvSpPr>
          <p:cNvPr id="8" name="テキスト ボックス 7"/>
          <p:cNvSpPr txBox="1"/>
          <p:nvPr/>
        </p:nvSpPr>
        <p:spPr>
          <a:xfrm>
            <a:off x="3146460" y="2219721"/>
            <a:ext cx="5638800" cy="369332"/>
          </a:xfrm>
          <a:prstGeom prst="rect">
            <a:avLst/>
          </a:prstGeom>
          <a:noFill/>
        </p:spPr>
        <p:txBody>
          <a:bodyPr wrap="square" rtlCol="0">
            <a:spAutoFit/>
          </a:bodyPr>
          <a:lstStyle/>
          <a:p>
            <a:r>
              <a:rPr kumimoji="1" lang="ja-JP" altLang="en-US" dirty="0"/>
              <a:t>座標系 </a:t>
            </a:r>
            <a:r>
              <a:rPr kumimoji="1" lang="en-US" altLang="ja-JP" dirty="0"/>
              <a:t>EPSG:4326</a:t>
            </a:r>
            <a:r>
              <a:rPr kumimoji="1" lang="ja-JP" altLang="en-US" dirty="0"/>
              <a:t>　</a:t>
            </a:r>
            <a:r>
              <a:rPr kumimoji="1" lang="en-US" altLang="ja-JP" dirty="0"/>
              <a:t>WGS</a:t>
            </a:r>
            <a:r>
              <a:rPr lang="en-US" altLang="ja-JP" dirty="0"/>
              <a:t>84</a:t>
            </a:r>
            <a:r>
              <a:rPr lang="ja-JP" altLang="en-US" dirty="0"/>
              <a:t>　世界測地系のデータ</a:t>
            </a:r>
            <a:endParaRPr kumimoji="1" lang="ja-JP" altLang="en-US" dirty="0"/>
          </a:p>
        </p:txBody>
      </p:sp>
      <p:sp>
        <p:nvSpPr>
          <p:cNvPr id="17" name="テキスト ボックス 16"/>
          <p:cNvSpPr txBox="1"/>
          <p:nvPr/>
        </p:nvSpPr>
        <p:spPr>
          <a:xfrm>
            <a:off x="3146460" y="2962069"/>
            <a:ext cx="5638800" cy="646331"/>
          </a:xfrm>
          <a:prstGeom prst="rect">
            <a:avLst/>
          </a:prstGeom>
          <a:noFill/>
        </p:spPr>
        <p:txBody>
          <a:bodyPr wrap="square" rtlCol="0">
            <a:spAutoFit/>
          </a:bodyPr>
          <a:lstStyle/>
          <a:p>
            <a:r>
              <a:rPr kumimoji="1" lang="ja-JP" altLang="en-US" dirty="0"/>
              <a:t>座標系 </a:t>
            </a:r>
            <a:r>
              <a:rPr kumimoji="1" lang="en-US" altLang="ja-JP" dirty="0"/>
              <a:t>EPSG</a:t>
            </a:r>
            <a:r>
              <a:rPr kumimoji="1" lang="ja-JP" altLang="en-US" dirty="0"/>
              <a:t>：</a:t>
            </a:r>
            <a:r>
              <a:rPr kumimoji="1" lang="en-US" altLang="ja-JP" dirty="0"/>
              <a:t>4019</a:t>
            </a:r>
            <a:r>
              <a:rPr kumimoji="1" lang="ja-JP" altLang="en-US" dirty="0"/>
              <a:t>　のテンポラリデータ</a:t>
            </a:r>
            <a:endParaRPr kumimoji="1" lang="en-US" altLang="ja-JP" dirty="0"/>
          </a:p>
          <a:p>
            <a:r>
              <a:rPr lang="ja-JP" altLang="en-US" dirty="0"/>
              <a:t>実体は存在しない。</a:t>
            </a:r>
            <a:r>
              <a:rPr lang="en-US" altLang="ja-JP" dirty="0"/>
              <a:t>QGIS</a:t>
            </a:r>
            <a:r>
              <a:rPr lang="ja-JP" altLang="en-US" dirty="0"/>
              <a:t>を落としたら残っていない。</a:t>
            </a:r>
            <a:endParaRPr kumimoji="1" lang="ja-JP" altLang="en-US" dirty="0"/>
          </a:p>
        </p:txBody>
      </p:sp>
      <p:sp>
        <p:nvSpPr>
          <p:cNvPr id="18" name="テキスト ボックス 17"/>
          <p:cNvSpPr txBox="1"/>
          <p:nvPr/>
        </p:nvSpPr>
        <p:spPr>
          <a:xfrm>
            <a:off x="3146460" y="3903086"/>
            <a:ext cx="5638800" cy="646331"/>
          </a:xfrm>
          <a:prstGeom prst="rect">
            <a:avLst/>
          </a:prstGeom>
          <a:noFill/>
        </p:spPr>
        <p:txBody>
          <a:bodyPr wrap="square" rtlCol="0">
            <a:spAutoFit/>
          </a:bodyPr>
          <a:lstStyle/>
          <a:p>
            <a:r>
              <a:rPr kumimoji="1" lang="ja-JP" altLang="en-US" dirty="0"/>
              <a:t>座標系 </a:t>
            </a:r>
            <a:r>
              <a:rPr kumimoji="1" lang="en-US" altLang="ja-JP" dirty="0"/>
              <a:t>EPSG</a:t>
            </a:r>
            <a:r>
              <a:rPr kumimoji="1" lang="ja-JP" altLang="en-US" dirty="0"/>
              <a:t>：</a:t>
            </a:r>
            <a:r>
              <a:rPr lang="en-US" altLang="ja-JP" dirty="0"/>
              <a:t>6668</a:t>
            </a:r>
            <a:r>
              <a:rPr kumimoji="1" lang="ja-JP" altLang="en-US" dirty="0"/>
              <a:t>　のオリジナルデータ</a:t>
            </a:r>
            <a:endParaRPr kumimoji="1" lang="en-US" altLang="ja-JP" dirty="0"/>
          </a:p>
          <a:p>
            <a:r>
              <a:rPr lang="ja-JP" altLang="en-US" dirty="0"/>
              <a:t>本当は、</a:t>
            </a:r>
            <a:r>
              <a:rPr lang="en-US" altLang="ja-JP" dirty="0"/>
              <a:t>JGD2011</a:t>
            </a:r>
            <a:r>
              <a:rPr lang="ja-JP" altLang="en-US" dirty="0"/>
              <a:t>のデータ。</a:t>
            </a:r>
            <a:endParaRPr kumimoji="1" lang="ja-JP" altLang="en-US" dirty="0"/>
          </a:p>
        </p:txBody>
      </p:sp>
      <p:pic>
        <p:nvPicPr>
          <p:cNvPr id="12" name="図 11">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074" y="1321787"/>
            <a:ext cx="2883636" cy="3402449"/>
          </a:xfrm>
          <a:prstGeom prst="rect">
            <a:avLst/>
          </a:prstGeom>
        </p:spPr>
      </p:pic>
      <p:sp>
        <p:nvSpPr>
          <p:cNvPr id="15" name="右中かっこ 14"/>
          <p:cNvSpPr/>
          <p:nvPr/>
        </p:nvSpPr>
        <p:spPr>
          <a:xfrm>
            <a:off x="2913957" y="3686689"/>
            <a:ext cx="175260" cy="951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右中かっこ 15"/>
          <p:cNvSpPr/>
          <p:nvPr/>
        </p:nvSpPr>
        <p:spPr>
          <a:xfrm>
            <a:off x="2903784" y="2027724"/>
            <a:ext cx="140970" cy="7533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中かっこ 18"/>
          <p:cNvSpPr/>
          <p:nvPr/>
        </p:nvSpPr>
        <p:spPr>
          <a:xfrm>
            <a:off x="2913957" y="2886503"/>
            <a:ext cx="140970" cy="7533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40654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レイヤの操作④</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29</a:t>
            </a:fld>
            <a:endParaRPr kumimoji="1" lang="ja-JP" altLang="en-US" dirty="0"/>
          </a:p>
        </p:txBody>
      </p:sp>
      <p:sp>
        <p:nvSpPr>
          <p:cNvPr id="14" name="テキスト ボックス 13"/>
          <p:cNvSpPr txBox="1"/>
          <p:nvPr/>
        </p:nvSpPr>
        <p:spPr>
          <a:xfrm>
            <a:off x="325446" y="888921"/>
            <a:ext cx="9199756" cy="369332"/>
          </a:xfrm>
          <a:prstGeom prst="rect">
            <a:avLst/>
          </a:prstGeom>
          <a:noFill/>
        </p:spPr>
        <p:txBody>
          <a:bodyPr wrap="square" rtlCol="0">
            <a:spAutoFit/>
          </a:bodyPr>
          <a:lstStyle/>
          <a:p>
            <a:r>
              <a:rPr lang="ja-JP" altLang="en-US" dirty="0"/>
              <a:t>表示に必要のないレイヤを削除します。</a:t>
            </a:r>
            <a:endParaRPr lang="en-US" altLang="ja-JP" dirty="0"/>
          </a:p>
        </p:txBody>
      </p:sp>
      <p:sp>
        <p:nvSpPr>
          <p:cNvPr id="19" name="右矢印 18"/>
          <p:cNvSpPr/>
          <p:nvPr/>
        </p:nvSpPr>
        <p:spPr>
          <a:xfrm>
            <a:off x="5471260" y="3299238"/>
            <a:ext cx="772380"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11" name="図 10">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650" y="1329468"/>
            <a:ext cx="3779520" cy="3939540"/>
          </a:xfrm>
          <a:prstGeom prst="rect">
            <a:avLst/>
          </a:prstGeom>
        </p:spPr>
      </p:pic>
      <p:pic>
        <p:nvPicPr>
          <p:cNvPr id="10" name="図 9"/>
          <p:cNvPicPr>
            <a:picLocks noChangeAspect="1"/>
          </p:cNvPicPr>
          <p:nvPr/>
        </p:nvPicPr>
        <p:blipFill>
          <a:blip r:embed="rId6"/>
          <a:stretch>
            <a:fillRect/>
          </a:stretch>
        </p:blipFill>
        <p:spPr>
          <a:xfrm>
            <a:off x="3431558" y="2835883"/>
            <a:ext cx="2173904" cy="1090612"/>
          </a:xfrm>
          <a:prstGeom prst="rect">
            <a:avLst/>
          </a:prstGeom>
        </p:spPr>
      </p:pic>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3640" y="1616333"/>
            <a:ext cx="3197189" cy="4139787"/>
          </a:xfrm>
          <a:prstGeom prst="rect">
            <a:avLst/>
          </a:prstGeom>
        </p:spPr>
      </p:pic>
    </p:spTree>
    <p:extLst>
      <p:ext uri="{BB962C8B-B14F-4D97-AF65-F5344CB8AC3E}">
        <p14:creationId xmlns:p14="http://schemas.microsoft.com/office/powerpoint/2010/main" val="192173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5" y="2026640"/>
            <a:ext cx="9604126" cy="3563845"/>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インストール</a:t>
            </a:r>
          </a:p>
        </p:txBody>
      </p:sp>
      <p:sp>
        <p:nvSpPr>
          <p:cNvPr id="5" name="テキスト ボックス 4"/>
          <p:cNvSpPr txBox="1"/>
          <p:nvPr/>
        </p:nvSpPr>
        <p:spPr>
          <a:xfrm>
            <a:off x="164015" y="787439"/>
            <a:ext cx="8619893" cy="369332"/>
          </a:xfrm>
          <a:prstGeom prst="rect">
            <a:avLst/>
          </a:prstGeom>
          <a:noFill/>
        </p:spPr>
        <p:txBody>
          <a:bodyPr wrap="square" rtlCol="0">
            <a:spAutoFit/>
          </a:bodyPr>
          <a:lstStyle/>
          <a:p>
            <a:r>
              <a:rPr lang="ja-JP" altLang="en-US" dirty="0"/>
              <a:t>ウインドウズでのインストール手順です。</a:t>
            </a:r>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3</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
        <p:nvSpPr>
          <p:cNvPr id="9" name="テキスト ボックス 8"/>
          <p:cNvSpPr txBox="1"/>
          <p:nvPr/>
        </p:nvSpPr>
        <p:spPr>
          <a:xfrm>
            <a:off x="164015" y="1184597"/>
            <a:ext cx="8619893" cy="646331"/>
          </a:xfrm>
          <a:prstGeom prst="rect">
            <a:avLst/>
          </a:prstGeom>
          <a:noFill/>
        </p:spPr>
        <p:txBody>
          <a:bodyPr wrap="square" rtlCol="0">
            <a:spAutoFit/>
          </a:bodyPr>
          <a:lstStyle/>
          <a:p>
            <a:r>
              <a:rPr lang="ja-JP" altLang="en-US" dirty="0"/>
              <a:t>下記のページからインストーラをダウンロードします。</a:t>
            </a:r>
            <a:r>
              <a:rPr lang="en-US" altLang="ja-JP" dirty="0"/>
              <a:t>https://www.qgis.org/ja/site/forusers/download.html</a:t>
            </a:r>
            <a:endParaRPr lang="ja-JP" altLang="en-US" dirty="0"/>
          </a:p>
        </p:txBody>
      </p:sp>
      <p:sp>
        <p:nvSpPr>
          <p:cNvPr id="12" name="正方形/長方形 11"/>
          <p:cNvSpPr/>
          <p:nvPr/>
        </p:nvSpPr>
        <p:spPr>
          <a:xfrm>
            <a:off x="1050721" y="3629025"/>
            <a:ext cx="50202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8"/>
          <p:cNvSpPr/>
          <p:nvPr/>
        </p:nvSpPr>
        <p:spPr>
          <a:xfrm>
            <a:off x="6321392" y="2625395"/>
            <a:ext cx="3094358" cy="1098880"/>
          </a:xfrm>
          <a:prstGeom prst="wedgeRoundRectCallout">
            <a:avLst>
              <a:gd name="adj1" fmla="val -56766"/>
              <a:gd name="adj2" fmla="val 62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ここをクリックして</a:t>
            </a:r>
            <a:endParaRPr kumimoji="1" lang="en-US" altLang="ja-JP" dirty="0"/>
          </a:p>
          <a:p>
            <a:pPr algn="ctr"/>
            <a:r>
              <a:rPr kumimoji="1" lang="ja-JP" altLang="en-US" dirty="0"/>
              <a:t>ダウンロード</a:t>
            </a:r>
            <a:br>
              <a:rPr kumimoji="1" lang="en-US" altLang="ja-JP" dirty="0"/>
            </a:br>
            <a:r>
              <a:rPr kumimoji="1" lang="ja-JP" altLang="en-US" dirty="0"/>
              <a:t>（</a:t>
            </a:r>
            <a:r>
              <a:rPr kumimoji="1" lang="en-US" altLang="ja-JP" dirty="0"/>
              <a:t>PC</a:t>
            </a:r>
            <a:r>
              <a:rPr kumimoji="1" lang="ja-JP" altLang="en-US" dirty="0"/>
              <a:t>が</a:t>
            </a:r>
            <a:r>
              <a:rPr kumimoji="1" lang="en-US" altLang="ja-JP" dirty="0"/>
              <a:t>64bit</a:t>
            </a:r>
            <a:r>
              <a:rPr kumimoji="1" lang="ja-JP" altLang="en-US" dirty="0"/>
              <a:t>の場合）</a:t>
            </a:r>
          </a:p>
        </p:txBody>
      </p:sp>
      <p:sp>
        <p:nvSpPr>
          <p:cNvPr id="14" name="角丸四角形吹き出し 8"/>
          <p:cNvSpPr/>
          <p:nvPr/>
        </p:nvSpPr>
        <p:spPr>
          <a:xfrm>
            <a:off x="2817905" y="5384719"/>
            <a:ext cx="3094358" cy="603456"/>
          </a:xfrm>
          <a:prstGeom prst="wedgeRoundRectCallout">
            <a:avLst>
              <a:gd name="adj1" fmla="val -47532"/>
              <a:gd name="adj2" fmla="val -11657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PC</a:t>
            </a:r>
            <a:r>
              <a:rPr kumimoji="1" lang="ja-JP" altLang="en-US" dirty="0"/>
              <a:t>が</a:t>
            </a:r>
            <a:r>
              <a:rPr kumimoji="1" lang="en-US" altLang="ja-JP" dirty="0"/>
              <a:t>32bit</a:t>
            </a:r>
            <a:r>
              <a:rPr kumimoji="1" lang="ja-JP" altLang="en-US" dirty="0"/>
              <a:t>の場合はこっち</a:t>
            </a:r>
          </a:p>
        </p:txBody>
      </p:sp>
    </p:spTree>
    <p:extLst>
      <p:ext uri="{BB962C8B-B14F-4D97-AF65-F5344CB8AC3E}">
        <p14:creationId xmlns:p14="http://schemas.microsoft.com/office/powerpoint/2010/main" val="1713527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測地系のお話し＜重要＞</a:t>
            </a:r>
          </a:p>
        </p:txBody>
      </p:sp>
      <p:sp>
        <p:nvSpPr>
          <p:cNvPr id="5" name="テキスト ボックス 4"/>
          <p:cNvSpPr txBox="1"/>
          <p:nvPr/>
        </p:nvSpPr>
        <p:spPr>
          <a:xfrm>
            <a:off x="449766" y="1305183"/>
            <a:ext cx="9199756" cy="2862322"/>
          </a:xfrm>
          <a:prstGeom prst="rect">
            <a:avLst/>
          </a:prstGeom>
          <a:noFill/>
        </p:spPr>
        <p:txBody>
          <a:bodyPr wrap="square" rtlCol="0">
            <a:spAutoFit/>
          </a:bodyPr>
          <a:lstStyle/>
          <a:p>
            <a:r>
              <a:rPr lang="ja-JP" altLang="en-US" dirty="0"/>
              <a:t>測地系とは、地球上の位置を緯度・経度や基準点からの相対位置など決められた仕様により管理するための規則です。標高（高度）情報を含む場合もあります。</a:t>
            </a:r>
            <a:endParaRPr lang="en-US" altLang="ja-JP" dirty="0"/>
          </a:p>
          <a:p>
            <a:endParaRPr lang="en-US" altLang="ja-JP" dirty="0"/>
          </a:p>
          <a:p>
            <a:r>
              <a:rPr lang="ja-JP" altLang="en-US" dirty="0"/>
              <a:t>異なる測地系で計測された位置情報は、地図上に表示した時にズレが生じるため、</a:t>
            </a:r>
            <a:r>
              <a:rPr lang="en-US" altLang="ja-JP" dirty="0"/>
              <a:t>GIS</a:t>
            </a:r>
            <a:r>
              <a:rPr lang="ja-JP" altLang="en-US" dirty="0"/>
              <a:t>上でデータを扱う場合には、全てのデータを同一の測地系で利用することが推奨されます。</a:t>
            </a:r>
            <a:endParaRPr lang="en-US" altLang="ja-JP" dirty="0"/>
          </a:p>
          <a:p>
            <a:endParaRPr lang="en-US" altLang="ja-JP" dirty="0"/>
          </a:p>
          <a:p>
            <a:r>
              <a:rPr lang="ja-JP" altLang="en-US" dirty="0"/>
              <a:t>国土地理院や国土数値情報などで提供されているデータの多くは</a:t>
            </a:r>
            <a:r>
              <a:rPr lang="en-US" altLang="ja-JP" dirty="0"/>
              <a:t>JGD2000</a:t>
            </a:r>
            <a:r>
              <a:rPr lang="ja-JP" altLang="en-US" dirty="0"/>
              <a:t>や</a:t>
            </a:r>
            <a:r>
              <a:rPr lang="en-US" altLang="ja-JP" dirty="0"/>
              <a:t>JGD2011</a:t>
            </a:r>
            <a:r>
              <a:rPr lang="ja-JP" altLang="en-US" dirty="0" err="1"/>
              <a:t>で提</a:t>
            </a:r>
            <a:r>
              <a:rPr lang="ja-JP" altLang="en-US" dirty="0"/>
              <a:t>供されておりますが、</a:t>
            </a:r>
            <a:r>
              <a:rPr lang="en-US" altLang="ja-JP" dirty="0"/>
              <a:t>Web</a:t>
            </a:r>
            <a:r>
              <a:rPr lang="ja-JP" altLang="en-US" dirty="0"/>
              <a:t>関係においては</a:t>
            </a:r>
            <a:r>
              <a:rPr lang="en-US" altLang="ja-JP" dirty="0"/>
              <a:t>WGS84</a:t>
            </a:r>
            <a:r>
              <a:rPr lang="ja-JP" altLang="en-US" dirty="0"/>
              <a:t>により提供されている場合が多いです。</a:t>
            </a:r>
            <a:endParaRPr lang="en-US" altLang="ja-JP" dirty="0"/>
          </a:p>
          <a:p>
            <a:endParaRPr lang="en-US" altLang="ja-JP" dirty="0"/>
          </a:p>
          <a:p>
            <a:endParaRPr lang="en-US" altLang="ja-JP"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30</a:t>
            </a:fld>
            <a:endParaRPr kumimoji="1" lang="ja-JP" altLang="en-US"/>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027723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地理院地図と重ねてみよう</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31</a:t>
            </a:fld>
            <a:endParaRPr kumimoji="1" lang="ja-JP" altLang="en-US" dirty="0"/>
          </a:p>
        </p:txBody>
      </p:sp>
      <p:sp>
        <p:nvSpPr>
          <p:cNvPr id="14" name="テキスト ボックス 13"/>
          <p:cNvSpPr txBox="1"/>
          <p:nvPr/>
        </p:nvSpPr>
        <p:spPr>
          <a:xfrm>
            <a:off x="545016" y="1399246"/>
            <a:ext cx="9199756" cy="2585323"/>
          </a:xfrm>
          <a:prstGeom prst="rect">
            <a:avLst/>
          </a:prstGeom>
          <a:noFill/>
        </p:spPr>
        <p:txBody>
          <a:bodyPr wrap="square" rtlCol="0">
            <a:spAutoFit/>
          </a:bodyPr>
          <a:lstStyle/>
          <a:p>
            <a:r>
              <a:rPr lang="en-US" altLang="ja-JP" dirty="0" err="1"/>
              <a:t>GoogleMap</a:t>
            </a:r>
            <a:r>
              <a:rPr lang="ja-JP" altLang="en-US" dirty="0"/>
              <a:t>や</a:t>
            </a:r>
            <a:r>
              <a:rPr lang="en-US" altLang="ja-JP" dirty="0"/>
              <a:t>Yahoo!</a:t>
            </a:r>
            <a:r>
              <a:rPr lang="ja-JP" altLang="en-US" dirty="0"/>
              <a:t>地図など様々な地図がインターネット上にあります。</a:t>
            </a:r>
            <a:endParaRPr lang="en-US" altLang="ja-JP" dirty="0"/>
          </a:p>
          <a:p>
            <a:r>
              <a:rPr lang="ja-JP" altLang="en-US" dirty="0"/>
              <a:t>基本、商用利用は出来ません。</a:t>
            </a:r>
            <a:endParaRPr lang="en-US" altLang="ja-JP" dirty="0"/>
          </a:p>
          <a:p>
            <a:r>
              <a:rPr lang="ja-JP" altLang="en-US" dirty="0"/>
              <a:t>公的資料へ利用などにおいて制限があります。</a:t>
            </a:r>
            <a:endParaRPr lang="en-US" altLang="ja-JP" dirty="0"/>
          </a:p>
          <a:p>
            <a:r>
              <a:rPr lang="ja-JP" altLang="en-US" dirty="0"/>
              <a:t>そこで、地理院地図を利用します。</a:t>
            </a:r>
            <a:endParaRPr lang="en-US" altLang="ja-JP" dirty="0"/>
          </a:p>
          <a:p>
            <a:r>
              <a:rPr lang="ja-JP" altLang="en-US" dirty="0"/>
              <a:t>地理院地図にも利用時の制限がありますが、基本的に無償で利用出来ます。</a:t>
            </a:r>
            <a:br>
              <a:rPr lang="en-US" altLang="ja-JP" dirty="0"/>
            </a:br>
            <a:r>
              <a:rPr lang="ja-JP" altLang="en-US" dirty="0"/>
              <a:t>商用利用も可能です。詳細はこちら（</a:t>
            </a:r>
            <a:r>
              <a:rPr lang="en-US" altLang="ja-JP" dirty="0">
                <a:hlinkClick r:id="rId3"/>
              </a:rPr>
              <a:t>https://maps.gsi.go.jp/help/use.html</a:t>
            </a:r>
            <a:r>
              <a:rPr lang="ja-JP" altLang="en-US" dirty="0"/>
              <a:t>）を参照ください。</a:t>
            </a:r>
            <a:endParaRPr lang="en-US" altLang="ja-JP" dirty="0"/>
          </a:p>
          <a:p>
            <a:endParaRPr lang="en-US" altLang="ja-JP" dirty="0"/>
          </a:p>
          <a:p>
            <a:r>
              <a:rPr lang="ja-JP" altLang="en-US" dirty="0"/>
              <a:t>作った地図情報を地図上に配置します。</a:t>
            </a:r>
            <a:endParaRPr lang="en-US" altLang="ja-JP" dirty="0"/>
          </a:p>
          <a:p>
            <a:r>
              <a:rPr lang="ja-JP" altLang="en-US" dirty="0"/>
              <a:t>配置すると言っても、単純に地理院地図と一緒に表示させるだけです。</a:t>
            </a:r>
            <a:endParaRPr lang="en-US" altLang="ja-JP" dirty="0"/>
          </a:p>
        </p:txBody>
      </p:sp>
      <p:pic>
        <p:nvPicPr>
          <p:cNvPr id="5" name="図 4">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62292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地理院タイル一覧</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724158"/>
            <a:ext cx="9199756" cy="1477328"/>
          </a:xfrm>
          <a:prstGeom prst="rect">
            <a:avLst/>
          </a:prstGeom>
          <a:noFill/>
        </p:spPr>
        <p:txBody>
          <a:bodyPr wrap="square" rtlCol="0">
            <a:spAutoFit/>
          </a:bodyPr>
          <a:lstStyle/>
          <a:p>
            <a:r>
              <a:rPr lang="ja-JP" altLang="en-US" dirty="0"/>
              <a:t>国土地理院から提供されているタイル地図（地理院タイル）は、下記の</a:t>
            </a:r>
            <a:r>
              <a:rPr lang="en-US" altLang="ja-JP" dirty="0"/>
              <a:t>URL</a:t>
            </a:r>
            <a:r>
              <a:rPr lang="ja-JP" altLang="en-US" dirty="0"/>
              <a:t>で確認できます。</a:t>
            </a:r>
            <a:endParaRPr lang="en-US" altLang="ja-JP" dirty="0"/>
          </a:p>
          <a:p>
            <a:endParaRPr lang="en-US" altLang="ja-JP" dirty="0"/>
          </a:p>
          <a:p>
            <a:r>
              <a:rPr lang="ja-JP" altLang="en-US" dirty="0"/>
              <a:t>地理院タイル一覧（</a:t>
            </a:r>
            <a:r>
              <a:rPr lang="en-US" altLang="ja-JP" dirty="0">
                <a:hlinkClick r:id="rId3"/>
              </a:rPr>
              <a:t>https://maps.gsi.go.jp/development/ichiran.html</a:t>
            </a:r>
            <a:r>
              <a:rPr lang="ja-JP" altLang="en-US" dirty="0"/>
              <a:t>）</a:t>
            </a:r>
            <a:endParaRPr lang="en-US" altLang="ja-JP" dirty="0"/>
          </a:p>
          <a:p>
            <a:endParaRPr lang="en-US" altLang="ja-JP" dirty="0"/>
          </a:p>
          <a:p>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32</a:t>
            </a:fld>
            <a:endParaRPr kumimoji="1" lang="ja-JP" altLang="en-US"/>
          </a:p>
        </p:txBody>
      </p:sp>
      <p:pic>
        <p:nvPicPr>
          <p:cNvPr id="3" name="図 2"/>
          <p:cNvPicPr>
            <a:picLocks noChangeAspect="1"/>
          </p:cNvPicPr>
          <p:nvPr/>
        </p:nvPicPr>
        <p:blipFill>
          <a:blip r:embed="rId4"/>
          <a:stretch>
            <a:fillRect/>
          </a:stretch>
        </p:blipFill>
        <p:spPr>
          <a:xfrm>
            <a:off x="478041" y="2104009"/>
            <a:ext cx="8949917" cy="3523538"/>
          </a:xfrm>
          <a:prstGeom prst="rect">
            <a:avLst/>
          </a:prstGeom>
        </p:spPr>
      </p:pic>
      <p:pic>
        <p:nvPicPr>
          <p:cNvPr id="6" name="図 5">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75091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地理院タイル一覧</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724158"/>
            <a:ext cx="9199756" cy="1477328"/>
          </a:xfrm>
          <a:prstGeom prst="rect">
            <a:avLst/>
          </a:prstGeom>
          <a:noFill/>
        </p:spPr>
        <p:txBody>
          <a:bodyPr wrap="square" rtlCol="0">
            <a:spAutoFit/>
          </a:bodyPr>
          <a:lstStyle/>
          <a:p>
            <a:r>
              <a:rPr lang="ja-JP" altLang="en-US" dirty="0"/>
              <a:t>国土地理院から提供されているタイル地図（地理院タイル）は、下記の</a:t>
            </a:r>
            <a:r>
              <a:rPr lang="en-US" altLang="ja-JP" dirty="0"/>
              <a:t>URL</a:t>
            </a:r>
            <a:r>
              <a:rPr lang="ja-JP" altLang="en-US" dirty="0"/>
              <a:t>で確認できます。</a:t>
            </a:r>
            <a:endParaRPr lang="en-US" altLang="ja-JP" dirty="0"/>
          </a:p>
          <a:p>
            <a:endParaRPr lang="en-US" altLang="ja-JP" dirty="0"/>
          </a:p>
          <a:p>
            <a:r>
              <a:rPr lang="ja-JP" altLang="en-US" dirty="0"/>
              <a:t>地理院タイル一覧（</a:t>
            </a:r>
            <a:r>
              <a:rPr lang="en-US" altLang="ja-JP" dirty="0">
                <a:hlinkClick r:id="rId3"/>
              </a:rPr>
              <a:t>https://maps.gsi.go.jp/development/ichiran.html</a:t>
            </a:r>
            <a:r>
              <a:rPr lang="ja-JP" altLang="en-US" dirty="0"/>
              <a:t>）</a:t>
            </a:r>
            <a:endParaRPr lang="en-US" altLang="ja-JP" dirty="0"/>
          </a:p>
          <a:p>
            <a:endParaRPr lang="en-US" altLang="ja-JP" dirty="0"/>
          </a:p>
          <a:p>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33</a:t>
            </a:fld>
            <a:endParaRPr kumimoji="1" lang="ja-JP" altLang="en-US"/>
          </a:p>
        </p:txBody>
      </p:sp>
      <p:pic>
        <p:nvPicPr>
          <p:cNvPr id="6" name="図 5"/>
          <p:cNvPicPr>
            <a:picLocks noChangeAspect="1"/>
          </p:cNvPicPr>
          <p:nvPr/>
        </p:nvPicPr>
        <p:blipFill>
          <a:blip r:embed="rId4"/>
          <a:stretch>
            <a:fillRect/>
          </a:stretch>
        </p:blipFill>
        <p:spPr>
          <a:xfrm>
            <a:off x="504034" y="1699838"/>
            <a:ext cx="4353809" cy="4656514"/>
          </a:xfrm>
          <a:prstGeom prst="rect">
            <a:avLst/>
          </a:prstGeom>
        </p:spPr>
      </p:pic>
      <p:pic>
        <p:nvPicPr>
          <p:cNvPr id="7" name="図 6"/>
          <p:cNvPicPr>
            <a:picLocks noChangeAspect="1"/>
          </p:cNvPicPr>
          <p:nvPr/>
        </p:nvPicPr>
        <p:blipFill>
          <a:blip r:embed="rId5"/>
          <a:stretch>
            <a:fillRect/>
          </a:stretch>
        </p:blipFill>
        <p:spPr>
          <a:xfrm>
            <a:off x="4808678" y="1699538"/>
            <a:ext cx="5042410" cy="4656814"/>
          </a:xfrm>
          <a:prstGeom prst="rect">
            <a:avLst/>
          </a:prstGeom>
        </p:spPr>
      </p:pic>
      <p:pic>
        <p:nvPicPr>
          <p:cNvPr id="8" name="図 7">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908915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地図を表示する。</a:t>
            </a: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ja-JP" altLang="en-US" dirty="0"/>
              <a:t>実際に地理院地図の標準地図を表示してみます。</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34</a:t>
            </a:fld>
            <a:endParaRPr kumimoji="1" lang="ja-JP" altLang="en-US" dirty="0"/>
          </a:p>
        </p:txBody>
      </p:sp>
      <p:pic>
        <p:nvPicPr>
          <p:cNvPr id="3" name="図 2"/>
          <p:cNvPicPr>
            <a:picLocks noChangeAspect="1"/>
          </p:cNvPicPr>
          <p:nvPr/>
        </p:nvPicPr>
        <p:blipFill>
          <a:blip r:embed="rId3"/>
          <a:stretch>
            <a:fillRect/>
          </a:stretch>
        </p:blipFill>
        <p:spPr>
          <a:xfrm>
            <a:off x="418923" y="1647488"/>
            <a:ext cx="2168898" cy="4534968"/>
          </a:xfrm>
          <a:prstGeom prst="rect">
            <a:avLst/>
          </a:prstGeom>
        </p:spPr>
      </p:pic>
      <p:pic>
        <p:nvPicPr>
          <p:cNvPr id="6" name="図 5"/>
          <p:cNvPicPr>
            <a:picLocks noChangeAspect="1"/>
          </p:cNvPicPr>
          <p:nvPr/>
        </p:nvPicPr>
        <p:blipFill>
          <a:blip r:embed="rId4"/>
          <a:stretch>
            <a:fillRect/>
          </a:stretch>
        </p:blipFill>
        <p:spPr>
          <a:xfrm>
            <a:off x="1771598" y="3566108"/>
            <a:ext cx="3341669" cy="1205838"/>
          </a:xfrm>
          <a:prstGeom prst="rect">
            <a:avLst/>
          </a:prstGeom>
          <a:ln w="38100">
            <a:solidFill>
              <a:srgbClr val="FF0000"/>
            </a:solidFill>
          </a:ln>
        </p:spPr>
      </p:pic>
      <p:pic>
        <p:nvPicPr>
          <p:cNvPr id="8" name="図 7"/>
          <p:cNvPicPr>
            <a:picLocks noChangeAspect="1"/>
          </p:cNvPicPr>
          <p:nvPr/>
        </p:nvPicPr>
        <p:blipFill>
          <a:blip r:embed="rId5"/>
          <a:stretch>
            <a:fillRect/>
          </a:stretch>
        </p:blipFill>
        <p:spPr>
          <a:xfrm>
            <a:off x="4592489" y="2471552"/>
            <a:ext cx="4632474" cy="3899061"/>
          </a:xfrm>
          <a:prstGeom prst="rect">
            <a:avLst/>
          </a:prstGeom>
          <a:ln w="38100">
            <a:solidFill>
              <a:srgbClr val="FF0000"/>
            </a:solidFill>
          </a:ln>
        </p:spPr>
      </p:pic>
      <p:sp>
        <p:nvSpPr>
          <p:cNvPr id="10" name="屈折矢印 9"/>
          <p:cNvSpPr/>
          <p:nvPr/>
        </p:nvSpPr>
        <p:spPr>
          <a:xfrm rot="5400000">
            <a:off x="923277" y="3693113"/>
            <a:ext cx="754603" cy="701336"/>
          </a:xfrm>
          <a:prstGeom prst="ben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1" name="屈折矢印 10"/>
          <p:cNvSpPr/>
          <p:nvPr/>
        </p:nvSpPr>
        <p:spPr>
          <a:xfrm rot="5400000">
            <a:off x="3551067" y="4892193"/>
            <a:ext cx="754603" cy="701336"/>
          </a:xfrm>
          <a:prstGeom prst="ben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2" name="角丸四角形 11"/>
          <p:cNvSpPr/>
          <p:nvPr/>
        </p:nvSpPr>
        <p:spPr>
          <a:xfrm>
            <a:off x="5734975" y="5294153"/>
            <a:ext cx="941033" cy="6303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5641596" y="3250069"/>
            <a:ext cx="3422505" cy="6303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124940" y="1303003"/>
            <a:ext cx="5939161" cy="923330"/>
          </a:xfrm>
          <a:prstGeom prst="rect">
            <a:avLst/>
          </a:prstGeom>
          <a:noFill/>
        </p:spPr>
        <p:txBody>
          <a:bodyPr wrap="square" rtlCol="0">
            <a:spAutoFit/>
          </a:bodyPr>
          <a:lstStyle/>
          <a:p>
            <a:r>
              <a:rPr kumimoji="1" lang="ja-JP" altLang="en-US" dirty="0"/>
              <a:t>名前：地理院地図：標準地図</a:t>
            </a:r>
            <a:endParaRPr kumimoji="1" lang="en-US" altLang="ja-JP" dirty="0"/>
          </a:p>
          <a:p>
            <a:r>
              <a:rPr lang="en-US" altLang="ja-JP" dirty="0"/>
              <a:t>URL</a:t>
            </a:r>
            <a:r>
              <a:rPr lang="ja-JP" altLang="en-US" dirty="0"/>
              <a:t>：</a:t>
            </a:r>
            <a:r>
              <a:rPr lang="en-US" altLang="ja-JP" dirty="0">
                <a:hlinkClick r:id="rId6"/>
              </a:rPr>
              <a:t>https://cyberjapandata.gsi.go.jp/xyz/std/{z}/{x}/{y}.png</a:t>
            </a:r>
            <a:endParaRPr lang="en-US" altLang="ja-JP" dirty="0"/>
          </a:p>
          <a:p>
            <a:r>
              <a:rPr kumimoji="1" lang="ja-JP" altLang="en-US" dirty="0"/>
              <a:t>ズームレベル：</a:t>
            </a:r>
            <a:r>
              <a:rPr kumimoji="1" lang="en-US" altLang="ja-JP" dirty="0"/>
              <a:t>5</a:t>
            </a:r>
            <a:r>
              <a:rPr kumimoji="1" lang="ja-JP" altLang="en-US" dirty="0"/>
              <a:t>～</a:t>
            </a:r>
            <a:r>
              <a:rPr kumimoji="1" lang="en-US" altLang="ja-JP" dirty="0"/>
              <a:t>18</a:t>
            </a:r>
            <a:endParaRPr kumimoji="1" lang="ja-JP" altLang="en-US" dirty="0"/>
          </a:p>
        </p:txBody>
      </p:sp>
      <p:pic>
        <p:nvPicPr>
          <p:cNvPr id="15" name="図 14">
            <a:hlinkClick r:id="rId7"/>
          </p:cNvPr>
          <p:cNvPicPr>
            <a:picLocks noChangeAspect="1"/>
          </p:cNvPicPr>
          <p:nvPr/>
        </p:nvPicPr>
        <p:blipFill>
          <a:blip r:embed="rId8"/>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555566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地図を表示する。</a:t>
            </a:r>
          </a:p>
        </p:txBody>
      </p:sp>
      <p:sp>
        <p:nvSpPr>
          <p:cNvPr id="5" name="テキスト ボックス 4"/>
          <p:cNvSpPr txBox="1"/>
          <p:nvPr/>
        </p:nvSpPr>
        <p:spPr>
          <a:xfrm>
            <a:off x="468816" y="988197"/>
            <a:ext cx="9199756" cy="369332"/>
          </a:xfrm>
          <a:prstGeom prst="rect">
            <a:avLst/>
          </a:prstGeom>
          <a:noFill/>
        </p:spPr>
        <p:txBody>
          <a:bodyPr wrap="square" rtlCol="0">
            <a:spAutoFit/>
          </a:bodyPr>
          <a:lstStyle/>
          <a:p>
            <a:r>
              <a:rPr lang="ja-JP" altLang="en-US" dirty="0"/>
              <a:t>実際に地理院地図の標準地図を表示してみます。</a:t>
            </a:r>
            <a:endParaRPr lang="en-US" altLang="ja-JP"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35</a:t>
            </a:fld>
            <a:endParaRPr kumimoji="1" lang="ja-JP" altLang="en-US"/>
          </a:p>
        </p:txBody>
      </p:sp>
      <p:pic>
        <p:nvPicPr>
          <p:cNvPr id="8" name="図 7">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14" y="1698956"/>
            <a:ext cx="9248788" cy="4493475"/>
          </a:xfrm>
          <a:prstGeom prst="rect">
            <a:avLst/>
          </a:prstGeom>
        </p:spPr>
      </p:pic>
      <p:sp>
        <p:nvSpPr>
          <p:cNvPr id="17" name="角丸四角形吹き出し 16"/>
          <p:cNvSpPr/>
          <p:nvPr/>
        </p:nvSpPr>
        <p:spPr>
          <a:xfrm>
            <a:off x="2305238" y="2237424"/>
            <a:ext cx="1499999" cy="434340"/>
          </a:xfrm>
          <a:prstGeom prst="wedgeRoundRectCallout">
            <a:avLst>
              <a:gd name="adj1" fmla="val -56541"/>
              <a:gd name="adj2" fmla="val 9057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クリック</a:t>
            </a:r>
          </a:p>
        </p:txBody>
      </p:sp>
    </p:spTree>
    <p:extLst>
      <p:ext uri="{BB962C8B-B14F-4D97-AF65-F5344CB8AC3E}">
        <p14:creationId xmlns:p14="http://schemas.microsoft.com/office/powerpoint/2010/main" val="2871962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測地系のお話し＜重要＞</a:t>
            </a: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ja-JP" altLang="en-US" dirty="0"/>
              <a:t>ちょっと面倒なお話しですが</a:t>
            </a:r>
            <a:r>
              <a:rPr lang="en-US" altLang="ja-JP" dirty="0"/>
              <a:t>QGIS</a:t>
            </a:r>
            <a:r>
              <a:rPr lang="ja-JP" altLang="en-US" dirty="0"/>
              <a:t>画面の右下に注目してください。</a:t>
            </a:r>
            <a:endParaRPr lang="en-US" altLang="ja-JP" dirty="0"/>
          </a:p>
        </p:txBody>
      </p:sp>
      <p:sp>
        <p:nvSpPr>
          <p:cNvPr id="7" name="左矢印 6"/>
          <p:cNvSpPr/>
          <p:nvPr/>
        </p:nvSpPr>
        <p:spPr>
          <a:xfrm rot="19213487">
            <a:off x="4380938" y="4431464"/>
            <a:ext cx="434340" cy="342900"/>
          </a:xfrm>
          <a:prstGeom prst="lef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6118860" y="1219199"/>
            <a:ext cx="3558540" cy="2031325"/>
          </a:xfrm>
          <a:prstGeom prst="rect">
            <a:avLst/>
          </a:prstGeom>
          <a:noFill/>
        </p:spPr>
        <p:txBody>
          <a:bodyPr wrap="square" rtlCol="0">
            <a:spAutoFit/>
          </a:bodyPr>
          <a:lstStyle/>
          <a:p>
            <a:r>
              <a:rPr kumimoji="1" lang="en-US" altLang="ja-JP" dirty="0"/>
              <a:t>QGIS</a:t>
            </a:r>
            <a:r>
              <a:rPr kumimoji="1" lang="ja-JP" altLang="en-US" dirty="0"/>
              <a:t>で地図を表示させる場合、この測地系を意識する</a:t>
            </a:r>
            <a:r>
              <a:rPr lang="ja-JP" altLang="en-US" dirty="0"/>
              <a:t>必要があります。</a:t>
            </a:r>
            <a:endParaRPr lang="en-US" altLang="ja-JP" dirty="0"/>
          </a:p>
          <a:p>
            <a:r>
              <a:rPr kumimoji="1" lang="ja-JP" altLang="en-US" dirty="0"/>
              <a:t>基本的には、扱うデータの測地系を統一します。</a:t>
            </a:r>
            <a:endParaRPr kumimoji="1" lang="en-US" altLang="ja-JP" dirty="0"/>
          </a:p>
          <a:p>
            <a:endParaRPr lang="en-US" altLang="ja-JP" dirty="0"/>
          </a:p>
          <a:p>
            <a:endParaRPr kumimoji="1"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36</a:t>
            </a:fld>
            <a:endParaRPr kumimoji="1" lang="ja-JP" altLang="en-US"/>
          </a:p>
        </p:txBody>
      </p:sp>
      <p:pic>
        <p:nvPicPr>
          <p:cNvPr id="10" name="図 9">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 y="1219199"/>
            <a:ext cx="5656761" cy="2895600"/>
          </a:xfrm>
          <a:prstGeom prst="rect">
            <a:avLst/>
          </a:prstGeom>
        </p:spPr>
      </p:pic>
      <p:sp>
        <p:nvSpPr>
          <p:cNvPr id="6" name="角丸四角形 5"/>
          <p:cNvSpPr/>
          <p:nvPr/>
        </p:nvSpPr>
        <p:spPr>
          <a:xfrm>
            <a:off x="4953000" y="3939274"/>
            <a:ext cx="941033" cy="2378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835" y="5091029"/>
            <a:ext cx="3192681" cy="987427"/>
          </a:xfrm>
          <a:prstGeom prst="rect">
            <a:avLst/>
          </a:prstGeom>
        </p:spPr>
      </p:pic>
    </p:spTree>
    <p:extLst>
      <p:ext uri="{BB962C8B-B14F-4D97-AF65-F5344CB8AC3E}">
        <p14:creationId xmlns:p14="http://schemas.microsoft.com/office/powerpoint/2010/main" val="140114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測地系のお話し＜重要＞</a:t>
            </a:r>
          </a:p>
        </p:txBody>
      </p:sp>
      <p:sp>
        <p:nvSpPr>
          <p:cNvPr id="5" name="テキスト ボックス 4"/>
          <p:cNvSpPr txBox="1"/>
          <p:nvPr/>
        </p:nvSpPr>
        <p:spPr>
          <a:xfrm>
            <a:off x="152887" y="743497"/>
            <a:ext cx="9600225" cy="1200329"/>
          </a:xfrm>
          <a:prstGeom prst="rect">
            <a:avLst/>
          </a:prstGeom>
          <a:noFill/>
        </p:spPr>
        <p:txBody>
          <a:bodyPr wrap="square" rtlCol="0">
            <a:spAutoFit/>
          </a:bodyPr>
          <a:lstStyle/>
          <a:p>
            <a:r>
              <a:rPr lang="ja-JP" altLang="en-US" dirty="0"/>
              <a:t>元のデータ（国土数値情報）は「</a:t>
            </a:r>
            <a:r>
              <a:rPr lang="en-US" altLang="ja-JP" dirty="0"/>
              <a:t>JGD2011</a:t>
            </a:r>
            <a:r>
              <a:rPr lang="ja-JP" altLang="en-US" dirty="0"/>
              <a:t>」でしたが正確に把握することが出来ず、</a:t>
            </a:r>
            <a:r>
              <a:rPr lang="en-US" altLang="ja-JP" dirty="0"/>
              <a:t>EPSG</a:t>
            </a:r>
            <a:r>
              <a:rPr lang="ja-JP" altLang="en-US" dirty="0"/>
              <a:t>：</a:t>
            </a:r>
            <a:r>
              <a:rPr lang="en-US" altLang="ja-JP" dirty="0"/>
              <a:t>6668</a:t>
            </a:r>
            <a:r>
              <a:rPr lang="ja-JP" altLang="en-US" dirty="0"/>
              <a:t>になっています。</a:t>
            </a:r>
            <a:endParaRPr lang="en-US" altLang="ja-JP" dirty="0"/>
          </a:p>
          <a:p>
            <a:r>
              <a:rPr lang="ja-JP" altLang="en-US" dirty="0"/>
              <a:t>更に、先に生成した「市町村</a:t>
            </a:r>
            <a:r>
              <a:rPr lang="en-US" altLang="ja-JP" dirty="0"/>
              <a:t>4326</a:t>
            </a:r>
            <a:r>
              <a:rPr lang="ja-JP" altLang="en-US" dirty="0"/>
              <a:t>」グループのデータは、</a:t>
            </a:r>
            <a:r>
              <a:rPr lang="en-US" altLang="ja-JP" dirty="0"/>
              <a:t>EPSG:4326</a:t>
            </a:r>
            <a:r>
              <a:rPr lang="ja-JP" altLang="en-US" dirty="0"/>
              <a:t>で作成されています。</a:t>
            </a:r>
            <a:endParaRPr lang="en-US" altLang="ja-JP" dirty="0"/>
          </a:p>
          <a:p>
            <a:r>
              <a:rPr lang="ja-JP" altLang="en-US" dirty="0"/>
              <a:t>そこで、表示も</a:t>
            </a:r>
            <a:r>
              <a:rPr lang="en-US" altLang="ja-JP" dirty="0"/>
              <a:t>EPSG:4326</a:t>
            </a:r>
            <a:r>
              <a:rPr lang="ja-JP" altLang="en-US" dirty="0"/>
              <a:t>に合わせます。</a:t>
            </a:r>
            <a:endParaRPr lang="en-US" altLang="ja-JP" dirty="0"/>
          </a:p>
        </p:txBody>
      </p:sp>
      <p:pic>
        <p:nvPicPr>
          <p:cNvPr id="10" name="図 9"/>
          <p:cNvPicPr>
            <a:picLocks noChangeAspect="1"/>
          </p:cNvPicPr>
          <p:nvPr/>
        </p:nvPicPr>
        <p:blipFill>
          <a:blip r:embed="rId3"/>
          <a:stretch>
            <a:fillRect/>
          </a:stretch>
        </p:blipFill>
        <p:spPr>
          <a:xfrm>
            <a:off x="5677157" y="2012865"/>
            <a:ext cx="3848045" cy="4026734"/>
          </a:xfrm>
          <a:prstGeom prst="rect">
            <a:avLst/>
          </a:prstGeom>
        </p:spPr>
      </p:pic>
      <p:sp>
        <p:nvSpPr>
          <p:cNvPr id="11" name="角丸四角形 10"/>
          <p:cNvSpPr/>
          <p:nvPr/>
        </p:nvSpPr>
        <p:spPr>
          <a:xfrm>
            <a:off x="6344528" y="2652095"/>
            <a:ext cx="3071887" cy="27465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37</a:t>
            </a:fld>
            <a:endParaRPr kumimoji="1" lang="ja-JP" altLang="en-US"/>
          </a:p>
        </p:txBody>
      </p:sp>
      <p:pic>
        <p:nvPicPr>
          <p:cNvPr id="13" name="図 12">
            <a:hlinkClick r:id="rId4"/>
          </p:cNvPr>
          <p:cNvPicPr>
            <a:picLocks noChangeAspect="1"/>
          </p:cNvPicPr>
          <p:nvPr/>
        </p:nvPicPr>
        <p:blipFill>
          <a:blip r:embed="rId5"/>
          <a:stretch>
            <a:fillRect/>
          </a:stretch>
        </p:blipFill>
        <p:spPr>
          <a:xfrm>
            <a:off x="8616819" y="164876"/>
            <a:ext cx="908383" cy="317019"/>
          </a:xfrm>
          <a:prstGeom prst="rect">
            <a:avLst/>
          </a:prstGeom>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697" y="2565119"/>
            <a:ext cx="5149083" cy="2635728"/>
          </a:xfrm>
          <a:prstGeom prst="rect">
            <a:avLst/>
          </a:prstGeom>
        </p:spPr>
      </p:pic>
      <p:sp>
        <p:nvSpPr>
          <p:cNvPr id="9" name="角丸四角形吹き出し 8"/>
          <p:cNvSpPr/>
          <p:nvPr/>
        </p:nvSpPr>
        <p:spPr>
          <a:xfrm>
            <a:off x="2790642" y="5643359"/>
            <a:ext cx="1571643" cy="396240"/>
          </a:xfrm>
          <a:prstGeom prst="wedgeRoundRectCallout">
            <a:avLst>
              <a:gd name="adj1" fmla="val 78895"/>
              <a:gd name="adj2" fmla="val -15817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ここをクリック</a:t>
            </a:r>
          </a:p>
        </p:txBody>
      </p:sp>
      <p:sp>
        <p:nvSpPr>
          <p:cNvPr id="6" name="角丸四角形 5"/>
          <p:cNvSpPr/>
          <p:nvPr/>
        </p:nvSpPr>
        <p:spPr>
          <a:xfrm>
            <a:off x="4491288" y="5003001"/>
            <a:ext cx="623638" cy="2738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p:cNvSpPr/>
          <p:nvPr/>
        </p:nvSpPr>
        <p:spPr>
          <a:xfrm>
            <a:off x="5169218" y="3240883"/>
            <a:ext cx="2941320" cy="480060"/>
          </a:xfrm>
          <a:prstGeom prst="wedgeRoundRectCallout">
            <a:avLst>
              <a:gd name="adj1" fmla="val 31596"/>
              <a:gd name="adj2" fmla="val -1146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WGS</a:t>
            </a:r>
            <a:r>
              <a:rPr kumimoji="1" lang="ja-JP" altLang="en-US" dirty="0"/>
              <a:t> </a:t>
            </a:r>
            <a:r>
              <a:rPr kumimoji="1" lang="en-US" altLang="ja-JP" dirty="0"/>
              <a:t>84</a:t>
            </a:r>
            <a:r>
              <a:rPr kumimoji="1" lang="ja-JP" altLang="en-US" dirty="0"/>
              <a:t>　</a:t>
            </a:r>
            <a:r>
              <a:rPr kumimoji="1" lang="en-US" altLang="ja-JP" dirty="0"/>
              <a:t>EPSG:4326</a:t>
            </a:r>
            <a:r>
              <a:rPr kumimoji="1" lang="ja-JP" altLang="en-US" dirty="0"/>
              <a:t>を設定</a:t>
            </a:r>
          </a:p>
        </p:txBody>
      </p:sp>
    </p:spTree>
    <p:extLst>
      <p:ext uri="{BB962C8B-B14F-4D97-AF65-F5344CB8AC3E}">
        <p14:creationId xmlns:p14="http://schemas.microsoft.com/office/powerpoint/2010/main" val="3343733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測地系のお話し＜重要＞</a:t>
            </a: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ja-JP" altLang="en-US" dirty="0"/>
              <a:t>主な測地系を紹介します。</a:t>
            </a:r>
            <a:endParaRPr lang="en-US" altLang="ja-JP" dirty="0"/>
          </a:p>
        </p:txBody>
      </p:sp>
      <p:graphicFrame>
        <p:nvGraphicFramePr>
          <p:cNvPr id="9" name="表 8"/>
          <p:cNvGraphicFramePr>
            <a:graphicFrameLocks noGrp="1"/>
          </p:cNvGraphicFramePr>
          <p:nvPr>
            <p:extLst>
              <p:ext uri="{D42A27DB-BD31-4B8C-83A1-F6EECF244321}">
                <p14:modId xmlns:p14="http://schemas.microsoft.com/office/powerpoint/2010/main" val="1215940930"/>
              </p:ext>
            </p:extLst>
          </p:nvPr>
        </p:nvGraphicFramePr>
        <p:xfrm>
          <a:off x="2644774" y="1170877"/>
          <a:ext cx="4616451" cy="3337560"/>
        </p:xfrm>
        <a:graphic>
          <a:graphicData uri="http://schemas.openxmlformats.org/drawingml/2006/table">
            <a:tbl>
              <a:tblPr firstRow="1" bandRow="1">
                <a:tableStyleId>{5C22544A-7EE6-4342-B048-85BDC9FD1C3A}</a:tableStyleId>
              </a:tblPr>
              <a:tblGrid>
                <a:gridCol w="1158240">
                  <a:extLst>
                    <a:ext uri="{9D8B030D-6E8A-4147-A177-3AD203B41FA5}">
                      <a16:colId xmlns:a16="http://schemas.microsoft.com/office/drawing/2014/main" val="20000"/>
                    </a:ext>
                  </a:extLst>
                </a:gridCol>
                <a:gridCol w="1835468">
                  <a:extLst>
                    <a:ext uri="{9D8B030D-6E8A-4147-A177-3AD203B41FA5}">
                      <a16:colId xmlns:a16="http://schemas.microsoft.com/office/drawing/2014/main" val="20001"/>
                    </a:ext>
                  </a:extLst>
                </a:gridCol>
                <a:gridCol w="1622743">
                  <a:extLst>
                    <a:ext uri="{9D8B030D-6E8A-4147-A177-3AD203B41FA5}">
                      <a16:colId xmlns:a16="http://schemas.microsoft.com/office/drawing/2014/main" val="20002"/>
                    </a:ext>
                  </a:extLst>
                </a:gridCol>
              </a:tblGrid>
              <a:tr h="370840">
                <a:tc>
                  <a:txBody>
                    <a:bodyPr/>
                    <a:lstStyle/>
                    <a:p>
                      <a:r>
                        <a:rPr kumimoji="1" lang="ja-JP" altLang="en-US" dirty="0"/>
                        <a:t>測地系</a:t>
                      </a:r>
                    </a:p>
                  </a:txBody>
                  <a:tcPr/>
                </a:tc>
                <a:tc>
                  <a:txBody>
                    <a:bodyPr/>
                    <a:lstStyle/>
                    <a:p>
                      <a:r>
                        <a:rPr kumimoji="1" lang="ja-JP" altLang="en-US" dirty="0"/>
                        <a:t>投影座標系</a:t>
                      </a:r>
                    </a:p>
                  </a:txBody>
                  <a:tcPr/>
                </a:tc>
                <a:tc>
                  <a:txBody>
                    <a:bodyPr/>
                    <a:lstStyle/>
                    <a:p>
                      <a:r>
                        <a:rPr kumimoji="1" lang="en-US" altLang="ja-JP" dirty="0"/>
                        <a:t>EPSG</a:t>
                      </a:r>
                      <a:endParaRPr kumimoji="1" lang="ja-JP" altLang="en-US" dirty="0"/>
                    </a:p>
                  </a:txBody>
                  <a:tcPr/>
                </a:tc>
                <a:extLst>
                  <a:ext uri="{0D108BD9-81ED-4DB2-BD59-A6C34878D82A}">
                    <a16:rowId xmlns:a16="http://schemas.microsoft.com/office/drawing/2014/main" val="10000"/>
                  </a:ext>
                </a:extLst>
              </a:tr>
              <a:tr h="370840">
                <a:tc>
                  <a:txBody>
                    <a:bodyPr/>
                    <a:lstStyle/>
                    <a:p>
                      <a:r>
                        <a:rPr kumimoji="1" lang="en-US" altLang="ja-JP" dirty="0"/>
                        <a:t>JGD2011</a:t>
                      </a:r>
                      <a:endParaRPr kumimoji="1" lang="ja-JP" altLang="en-US" dirty="0"/>
                    </a:p>
                  </a:txBody>
                  <a:tcPr/>
                </a:tc>
                <a:tc>
                  <a:txBody>
                    <a:bodyPr/>
                    <a:lstStyle/>
                    <a:p>
                      <a:r>
                        <a:rPr kumimoji="1" lang="ja-JP" altLang="en-US" dirty="0"/>
                        <a:t>緯度経度</a:t>
                      </a:r>
                    </a:p>
                  </a:txBody>
                  <a:tcPr/>
                </a:tc>
                <a:tc>
                  <a:txBody>
                    <a:bodyPr/>
                    <a:lstStyle/>
                    <a:p>
                      <a:r>
                        <a:rPr kumimoji="1" lang="en-US" altLang="ja-JP" dirty="0"/>
                        <a:t>6668</a:t>
                      </a:r>
                      <a:endParaRPr kumimoji="1" lang="ja-JP" altLang="en-US" dirty="0"/>
                    </a:p>
                  </a:txBody>
                  <a:tcPr/>
                </a:tc>
                <a:extLst>
                  <a:ext uri="{0D108BD9-81ED-4DB2-BD59-A6C34878D82A}">
                    <a16:rowId xmlns:a16="http://schemas.microsoft.com/office/drawing/2014/main" val="10001"/>
                  </a:ext>
                </a:extLst>
              </a:tr>
              <a:tr h="370840">
                <a:tc>
                  <a:txBody>
                    <a:bodyPr/>
                    <a:lstStyle/>
                    <a:p>
                      <a:endParaRPr kumimoji="1" lang="ja-JP" altLang="en-US" dirty="0"/>
                    </a:p>
                  </a:txBody>
                  <a:tcPr/>
                </a:tc>
                <a:tc>
                  <a:txBody>
                    <a:bodyPr/>
                    <a:lstStyle/>
                    <a:p>
                      <a:r>
                        <a:rPr kumimoji="1" lang="en-US" altLang="ja-JP" dirty="0"/>
                        <a:t>UTM</a:t>
                      </a:r>
                      <a:r>
                        <a:rPr kumimoji="1" lang="ja-JP" altLang="en-US" dirty="0"/>
                        <a:t>座標系</a:t>
                      </a:r>
                    </a:p>
                  </a:txBody>
                  <a:tcPr/>
                </a:tc>
                <a:tc>
                  <a:txBody>
                    <a:bodyPr/>
                    <a:lstStyle/>
                    <a:p>
                      <a:r>
                        <a:rPr kumimoji="1" lang="en-US" altLang="ja-JP" dirty="0"/>
                        <a:t>6688</a:t>
                      </a:r>
                      <a:r>
                        <a:rPr kumimoji="1" lang="ja-JP" altLang="en-US" dirty="0"/>
                        <a:t>～</a:t>
                      </a:r>
                      <a:r>
                        <a:rPr kumimoji="1" lang="en-US" altLang="ja-JP" dirty="0"/>
                        <a:t>6692</a:t>
                      </a:r>
                      <a:endParaRPr kumimoji="1" lang="ja-JP" altLang="en-US" dirty="0"/>
                    </a:p>
                  </a:txBody>
                  <a:tcPr/>
                </a:tc>
                <a:extLst>
                  <a:ext uri="{0D108BD9-81ED-4DB2-BD59-A6C34878D82A}">
                    <a16:rowId xmlns:a16="http://schemas.microsoft.com/office/drawing/2014/main" val="10002"/>
                  </a:ext>
                </a:extLst>
              </a:tr>
              <a:tr h="370840">
                <a:tc>
                  <a:txBody>
                    <a:bodyPr/>
                    <a:lstStyle/>
                    <a:p>
                      <a:endParaRPr kumimoji="1" lang="ja-JP" altLang="en-US" dirty="0"/>
                    </a:p>
                  </a:txBody>
                  <a:tcPr/>
                </a:tc>
                <a:tc>
                  <a:txBody>
                    <a:bodyPr/>
                    <a:lstStyle/>
                    <a:p>
                      <a:r>
                        <a:rPr kumimoji="1" lang="ja-JP" altLang="en-US" dirty="0"/>
                        <a:t>平面直角座標系</a:t>
                      </a:r>
                    </a:p>
                  </a:txBody>
                  <a:tcPr/>
                </a:tc>
                <a:tc>
                  <a:txBody>
                    <a:bodyPr/>
                    <a:lstStyle/>
                    <a:p>
                      <a:r>
                        <a:rPr kumimoji="1" lang="en-US" altLang="ja-JP" dirty="0"/>
                        <a:t>6669</a:t>
                      </a:r>
                      <a:r>
                        <a:rPr kumimoji="1" lang="ja-JP" altLang="en-US" dirty="0"/>
                        <a:t>～</a:t>
                      </a:r>
                      <a:r>
                        <a:rPr kumimoji="1" lang="en-US" altLang="ja-JP" dirty="0"/>
                        <a:t>6687</a:t>
                      </a:r>
                      <a:endParaRPr kumimoji="1" lang="ja-JP" altLang="en-US" dirty="0"/>
                    </a:p>
                  </a:txBody>
                  <a:tcPr/>
                </a:tc>
                <a:extLst>
                  <a:ext uri="{0D108BD9-81ED-4DB2-BD59-A6C34878D82A}">
                    <a16:rowId xmlns:a16="http://schemas.microsoft.com/office/drawing/2014/main" val="10003"/>
                  </a:ext>
                </a:extLst>
              </a:tr>
              <a:tr h="370840">
                <a:tc>
                  <a:txBody>
                    <a:bodyPr/>
                    <a:lstStyle/>
                    <a:p>
                      <a:r>
                        <a:rPr kumimoji="1" lang="en-US" altLang="ja-JP" dirty="0"/>
                        <a:t>JGD2000</a:t>
                      </a:r>
                      <a:endParaRPr kumimoji="1" lang="ja-JP" altLang="en-US" dirty="0"/>
                    </a:p>
                  </a:txBody>
                  <a:tcPr/>
                </a:tc>
                <a:tc>
                  <a:txBody>
                    <a:bodyPr/>
                    <a:lstStyle/>
                    <a:p>
                      <a:r>
                        <a:rPr kumimoji="1" lang="ja-JP" altLang="en-US" dirty="0"/>
                        <a:t>緯度経度</a:t>
                      </a:r>
                    </a:p>
                  </a:txBody>
                  <a:tcPr/>
                </a:tc>
                <a:tc>
                  <a:txBody>
                    <a:bodyPr/>
                    <a:lstStyle/>
                    <a:p>
                      <a:r>
                        <a:rPr kumimoji="1" lang="en-US" altLang="ja-JP" dirty="0"/>
                        <a:t>4612</a:t>
                      </a:r>
                      <a:endParaRPr kumimoji="1" lang="ja-JP" altLang="en-US" dirty="0"/>
                    </a:p>
                  </a:txBody>
                  <a:tcPr/>
                </a:tc>
                <a:extLst>
                  <a:ext uri="{0D108BD9-81ED-4DB2-BD59-A6C34878D82A}">
                    <a16:rowId xmlns:a16="http://schemas.microsoft.com/office/drawing/2014/main" val="10004"/>
                  </a:ext>
                </a:extLst>
              </a:tr>
              <a:tr h="370840">
                <a:tc>
                  <a:txBody>
                    <a:bodyPr/>
                    <a:lstStyle/>
                    <a:p>
                      <a:endParaRPr kumimoji="1" lang="ja-JP" altLang="en-US" dirty="0"/>
                    </a:p>
                  </a:txBody>
                  <a:tcPr/>
                </a:tc>
                <a:tc>
                  <a:txBody>
                    <a:bodyPr/>
                    <a:lstStyle/>
                    <a:p>
                      <a:r>
                        <a:rPr kumimoji="1" lang="en-US" altLang="ja-JP" dirty="0"/>
                        <a:t>UTM</a:t>
                      </a:r>
                      <a:r>
                        <a:rPr kumimoji="1" lang="ja-JP" altLang="en-US" dirty="0"/>
                        <a:t>座標系</a:t>
                      </a:r>
                    </a:p>
                  </a:txBody>
                  <a:tcPr/>
                </a:tc>
                <a:tc>
                  <a:txBody>
                    <a:bodyPr/>
                    <a:lstStyle/>
                    <a:p>
                      <a:r>
                        <a:rPr kumimoji="1" lang="en-US" altLang="ja-JP" dirty="0"/>
                        <a:t>3097</a:t>
                      </a:r>
                      <a:r>
                        <a:rPr kumimoji="1" lang="ja-JP" altLang="en-US" dirty="0"/>
                        <a:t>～</a:t>
                      </a:r>
                      <a:r>
                        <a:rPr kumimoji="1" lang="en-US" altLang="ja-JP" dirty="0"/>
                        <a:t>3101</a:t>
                      </a:r>
                      <a:endParaRPr kumimoji="1" lang="ja-JP" altLang="en-US" dirty="0"/>
                    </a:p>
                  </a:txBody>
                  <a:tcPr/>
                </a:tc>
                <a:extLst>
                  <a:ext uri="{0D108BD9-81ED-4DB2-BD59-A6C34878D82A}">
                    <a16:rowId xmlns:a16="http://schemas.microsoft.com/office/drawing/2014/main" val="10005"/>
                  </a:ext>
                </a:extLst>
              </a:tr>
              <a:tr h="370840">
                <a:tc>
                  <a:txBody>
                    <a:bodyPr/>
                    <a:lstStyle/>
                    <a:p>
                      <a:endParaRPr kumimoji="1" lang="ja-JP" altLang="en-US" dirty="0"/>
                    </a:p>
                  </a:txBody>
                  <a:tcPr/>
                </a:tc>
                <a:tc>
                  <a:txBody>
                    <a:bodyPr/>
                    <a:lstStyle/>
                    <a:p>
                      <a:r>
                        <a:rPr kumimoji="1" lang="ja-JP" altLang="en-US" dirty="0"/>
                        <a:t>平面直角座標系</a:t>
                      </a:r>
                    </a:p>
                  </a:txBody>
                  <a:tcPr/>
                </a:tc>
                <a:tc>
                  <a:txBody>
                    <a:bodyPr/>
                    <a:lstStyle/>
                    <a:p>
                      <a:r>
                        <a:rPr kumimoji="1" lang="en-US" altLang="ja-JP" dirty="0"/>
                        <a:t>2443</a:t>
                      </a:r>
                      <a:r>
                        <a:rPr kumimoji="1" lang="ja-JP" altLang="en-US" dirty="0"/>
                        <a:t>～</a:t>
                      </a:r>
                      <a:r>
                        <a:rPr kumimoji="1" lang="en-US" altLang="ja-JP" dirty="0"/>
                        <a:t>2461</a:t>
                      </a:r>
                      <a:endParaRPr kumimoji="1" lang="ja-JP" altLang="en-US" dirty="0"/>
                    </a:p>
                  </a:txBody>
                  <a:tcPr/>
                </a:tc>
                <a:extLst>
                  <a:ext uri="{0D108BD9-81ED-4DB2-BD59-A6C34878D82A}">
                    <a16:rowId xmlns:a16="http://schemas.microsoft.com/office/drawing/2014/main" val="10006"/>
                  </a:ext>
                </a:extLst>
              </a:tr>
              <a:tr h="370840">
                <a:tc>
                  <a:txBody>
                    <a:bodyPr/>
                    <a:lstStyle/>
                    <a:p>
                      <a:r>
                        <a:rPr kumimoji="1" lang="en-US" altLang="ja-JP" dirty="0"/>
                        <a:t>WGS84</a:t>
                      </a:r>
                      <a:endParaRPr kumimoji="1" lang="ja-JP" altLang="en-US" dirty="0"/>
                    </a:p>
                  </a:txBody>
                  <a:tcPr/>
                </a:tc>
                <a:tc>
                  <a:txBody>
                    <a:bodyPr/>
                    <a:lstStyle/>
                    <a:p>
                      <a:r>
                        <a:rPr kumimoji="1" lang="ja-JP" altLang="en-US" dirty="0"/>
                        <a:t>緯度経度</a:t>
                      </a:r>
                    </a:p>
                  </a:txBody>
                  <a:tcPr/>
                </a:tc>
                <a:tc>
                  <a:txBody>
                    <a:bodyPr/>
                    <a:lstStyle/>
                    <a:p>
                      <a:r>
                        <a:rPr kumimoji="1" lang="en-US" altLang="ja-JP" dirty="0"/>
                        <a:t>4326</a:t>
                      </a:r>
                      <a:endParaRPr kumimoji="1" lang="ja-JP" altLang="en-US" dirty="0"/>
                    </a:p>
                  </a:txBody>
                  <a:tcPr/>
                </a:tc>
                <a:extLst>
                  <a:ext uri="{0D108BD9-81ED-4DB2-BD59-A6C34878D82A}">
                    <a16:rowId xmlns:a16="http://schemas.microsoft.com/office/drawing/2014/main" val="10007"/>
                  </a:ext>
                </a:extLst>
              </a:tr>
              <a:tr h="370840">
                <a:tc>
                  <a:txBody>
                    <a:bodyPr/>
                    <a:lstStyle/>
                    <a:p>
                      <a:endParaRPr kumimoji="1" lang="ja-JP" altLang="en-US" dirty="0"/>
                    </a:p>
                  </a:txBody>
                  <a:tcPr/>
                </a:tc>
                <a:tc>
                  <a:txBody>
                    <a:bodyPr/>
                    <a:lstStyle/>
                    <a:p>
                      <a:r>
                        <a:rPr kumimoji="1" lang="en-US" altLang="ja-JP" dirty="0"/>
                        <a:t>UTM</a:t>
                      </a:r>
                      <a:r>
                        <a:rPr kumimoji="1" lang="ja-JP" altLang="en-US" dirty="0"/>
                        <a:t>座標系</a:t>
                      </a:r>
                    </a:p>
                  </a:txBody>
                  <a:tcPr/>
                </a:tc>
                <a:tc>
                  <a:txBody>
                    <a:bodyPr/>
                    <a:lstStyle/>
                    <a:p>
                      <a:r>
                        <a:rPr kumimoji="1" lang="en-US" altLang="ja-JP" dirty="0"/>
                        <a:t>32651</a:t>
                      </a:r>
                      <a:r>
                        <a:rPr kumimoji="1" lang="ja-JP" altLang="en-US" dirty="0"/>
                        <a:t>～</a:t>
                      </a:r>
                      <a:r>
                        <a:rPr kumimoji="1" lang="en-US" altLang="ja-JP" dirty="0"/>
                        <a:t>32656</a:t>
                      </a:r>
                      <a:endParaRPr kumimoji="1" lang="ja-JP" altLang="en-US" dirty="0"/>
                    </a:p>
                  </a:txBody>
                  <a:tcPr/>
                </a:tc>
                <a:extLst>
                  <a:ext uri="{0D108BD9-81ED-4DB2-BD59-A6C34878D82A}">
                    <a16:rowId xmlns:a16="http://schemas.microsoft.com/office/drawing/2014/main" val="10008"/>
                  </a:ext>
                </a:extLst>
              </a:tr>
            </a:tbl>
          </a:graphicData>
        </a:graphic>
      </p:graphicFrame>
      <p:sp>
        <p:nvSpPr>
          <p:cNvPr id="10" name="テキスト ボックス 9"/>
          <p:cNvSpPr txBox="1"/>
          <p:nvPr/>
        </p:nvSpPr>
        <p:spPr>
          <a:xfrm>
            <a:off x="2644773" y="4754880"/>
            <a:ext cx="4616451" cy="830997"/>
          </a:xfrm>
          <a:prstGeom prst="rect">
            <a:avLst/>
          </a:prstGeom>
          <a:noFill/>
        </p:spPr>
        <p:txBody>
          <a:bodyPr wrap="square" rtlCol="0">
            <a:spAutoFit/>
          </a:bodyPr>
          <a:lstStyle/>
          <a:p>
            <a:r>
              <a:rPr kumimoji="1" lang="en-US" altLang="ja-JP" sz="1200" dirty="0"/>
              <a:t>※</a:t>
            </a:r>
            <a:r>
              <a:rPr kumimoji="1" lang="en-US" altLang="ja-JP" sz="1200" dirty="0" err="1"/>
              <a:t>WebGIS</a:t>
            </a:r>
            <a:r>
              <a:rPr kumimoji="1" lang="ja-JP" altLang="en-US" sz="1200" dirty="0"/>
              <a:t>では主に</a:t>
            </a:r>
            <a:r>
              <a:rPr kumimoji="1" lang="en-US" altLang="ja-JP" sz="1200" dirty="0"/>
              <a:t>WGS84</a:t>
            </a:r>
            <a:r>
              <a:rPr kumimoji="1" lang="ja-JP" altLang="en-US" sz="1200" dirty="0"/>
              <a:t>が使われています。</a:t>
            </a:r>
            <a:endParaRPr kumimoji="1" lang="en-US" altLang="ja-JP" sz="1200" dirty="0"/>
          </a:p>
          <a:p>
            <a:r>
              <a:rPr lang="en-US" altLang="ja-JP" sz="1200" dirty="0"/>
              <a:t>※JGD2000</a:t>
            </a:r>
            <a:r>
              <a:rPr lang="ja-JP" altLang="en-US" sz="1200" dirty="0"/>
              <a:t>と</a:t>
            </a:r>
            <a:r>
              <a:rPr lang="en-US" altLang="ja-JP" sz="1200" dirty="0"/>
              <a:t>JGD2011</a:t>
            </a:r>
            <a:r>
              <a:rPr lang="ja-JP" altLang="en-US" sz="1200" dirty="0"/>
              <a:t>は数センチ程度の誤差が生じる様です。</a:t>
            </a:r>
            <a:r>
              <a:rPr lang="en-US" altLang="ja-JP" sz="1200" dirty="0"/>
              <a:t>JGD2000</a:t>
            </a:r>
            <a:r>
              <a:rPr lang="ja-JP" altLang="en-US" sz="1200" dirty="0"/>
              <a:t> </a:t>
            </a:r>
            <a:r>
              <a:rPr lang="en-US" altLang="ja-JP" sz="1200" dirty="0"/>
              <a:t>/JGD2011</a:t>
            </a:r>
            <a:r>
              <a:rPr lang="ja-JP" altLang="en-US" sz="1200" dirty="0"/>
              <a:t>と</a:t>
            </a:r>
            <a:r>
              <a:rPr lang="en-US" altLang="ja-JP" sz="1200" dirty="0"/>
              <a:t>WGS84</a:t>
            </a:r>
            <a:r>
              <a:rPr lang="ja-JP" altLang="en-US" sz="1200" dirty="0"/>
              <a:t>の誤差はミリ単位となっておりますので、ほぼ同じと扱っても良さそうです。</a:t>
            </a:r>
            <a:endParaRPr kumimoji="1" lang="ja-JP" altLang="en-US" sz="12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38</a:t>
            </a:fld>
            <a:endParaRPr kumimoji="1" lang="ja-JP" altLang="en-US"/>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08041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1085383" y="1170877"/>
            <a:ext cx="7330439" cy="5161471"/>
          </a:xfrm>
          <a:prstGeom prst="rect">
            <a:avLst/>
          </a:prstGeom>
          <a:solidFill>
            <a:schemeClr val="bg1"/>
          </a:solidFill>
        </p:spPr>
      </p:pic>
      <p:sp>
        <p:nvSpPr>
          <p:cNvPr id="14" name="正方形/長方形 13"/>
          <p:cNvSpPr/>
          <p:nvPr/>
        </p:nvSpPr>
        <p:spPr>
          <a:xfrm>
            <a:off x="3710941" y="1391311"/>
            <a:ext cx="2004060" cy="2946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314913" y="3814470"/>
            <a:ext cx="1458767" cy="2946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953000" y="3814470"/>
            <a:ext cx="1458767" cy="2946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890473" y="6187437"/>
            <a:ext cx="1725467" cy="183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a:t>
            </a:r>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の簡単な操作</a:t>
            </a: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en-US" altLang="ja-JP" dirty="0"/>
              <a:t>QGIS</a:t>
            </a:r>
            <a:r>
              <a:rPr lang="ja-JP" altLang="en-US" dirty="0"/>
              <a:t>の簡単な操作方法について説明します。</a:t>
            </a:r>
            <a:endParaRPr lang="en-US" altLang="ja-JP" dirty="0"/>
          </a:p>
        </p:txBody>
      </p:sp>
      <p:sp>
        <p:nvSpPr>
          <p:cNvPr id="6" name="角丸四角形 5"/>
          <p:cNvSpPr/>
          <p:nvPr/>
        </p:nvSpPr>
        <p:spPr>
          <a:xfrm>
            <a:off x="1066801" y="1341120"/>
            <a:ext cx="7330439" cy="395054"/>
          </a:xfrm>
          <a:prstGeom prst="roundRect">
            <a:avLst/>
          </a:prstGeom>
          <a:solidFill>
            <a:srgbClr val="FFFFFF">
              <a:alpha val="1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メニュー</a:t>
            </a:r>
            <a:r>
              <a:rPr lang="en-US" altLang="ja-JP" dirty="0">
                <a:solidFill>
                  <a:srgbClr val="FF0000"/>
                </a:solidFill>
              </a:rPr>
              <a:t>/</a:t>
            </a:r>
            <a:r>
              <a:rPr lang="ja-JP" altLang="en-US" dirty="0">
                <a:solidFill>
                  <a:srgbClr val="FF0000"/>
                </a:solidFill>
              </a:rPr>
              <a:t>ツールバー</a:t>
            </a:r>
            <a:endParaRPr kumimoji="1" lang="ja-JP" altLang="en-US" dirty="0">
              <a:solidFill>
                <a:srgbClr val="FF0000"/>
              </a:solidFill>
            </a:endParaRPr>
          </a:p>
        </p:txBody>
      </p:sp>
      <p:sp>
        <p:nvSpPr>
          <p:cNvPr id="10" name="角丸四角形 9"/>
          <p:cNvSpPr/>
          <p:nvPr/>
        </p:nvSpPr>
        <p:spPr>
          <a:xfrm>
            <a:off x="1066800" y="1774866"/>
            <a:ext cx="1950719" cy="4412571"/>
          </a:xfrm>
          <a:prstGeom prst="roundRect">
            <a:avLst>
              <a:gd name="adj" fmla="val 49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パネル表示部</a:t>
            </a:r>
            <a:endParaRPr kumimoji="1" lang="ja-JP" altLang="en-US" dirty="0">
              <a:solidFill>
                <a:srgbClr val="FF0000"/>
              </a:solidFill>
            </a:endParaRPr>
          </a:p>
        </p:txBody>
      </p:sp>
      <p:sp>
        <p:nvSpPr>
          <p:cNvPr id="12" name="角丸四角形 11"/>
          <p:cNvSpPr/>
          <p:nvPr/>
        </p:nvSpPr>
        <p:spPr>
          <a:xfrm>
            <a:off x="3017520" y="1736174"/>
            <a:ext cx="5379720" cy="4451266"/>
          </a:xfrm>
          <a:prstGeom prst="roundRect">
            <a:avLst>
              <a:gd name="adj" fmla="val 314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FF0000"/>
                </a:solidFill>
              </a:rPr>
              <a:t>マップ表示部</a:t>
            </a:r>
            <a:endParaRPr kumimoji="1" lang="ja-JP" altLang="en-US" dirty="0">
              <a:solidFill>
                <a:srgbClr val="FF0000"/>
              </a:solidFill>
            </a:endParaRPr>
          </a:p>
        </p:txBody>
      </p:sp>
      <p:sp>
        <p:nvSpPr>
          <p:cNvPr id="13" name="角丸四角形 12"/>
          <p:cNvSpPr/>
          <p:nvPr/>
        </p:nvSpPr>
        <p:spPr>
          <a:xfrm>
            <a:off x="1085383" y="6187439"/>
            <a:ext cx="7311857" cy="183601"/>
          </a:xfrm>
          <a:prstGeom prst="roundRect">
            <a:avLst>
              <a:gd name="adj" fmla="val 603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ステータス表示部</a:t>
            </a:r>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39</a:t>
            </a:fld>
            <a:endParaRPr kumimoji="1" lang="ja-JP" altLang="en-US"/>
          </a:p>
        </p:txBody>
      </p:sp>
      <p:pic>
        <p:nvPicPr>
          <p:cNvPr id="18" name="図 1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35431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インストール</a:t>
            </a:r>
          </a:p>
        </p:txBody>
      </p:sp>
      <p:sp>
        <p:nvSpPr>
          <p:cNvPr id="5" name="テキスト ボックス 4"/>
          <p:cNvSpPr txBox="1"/>
          <p:nvPr/>
        </p:nvSpPr>
        <p:spPr>
          <a:xfrm>
            <a:off x="173541" y="701213"/>
            <a:ext cx="8619893" cy="369332"/>
          </a:xfrm>
          <a:prstGeom prst="rect">
            <a:avLst/>
          </a:prstGeom>
          <a:noFill/>
        </p:spPr>
        <p:txBody>
          <a:bodyPr wrap="square" rtlCol="0">
            <a:spAutoFit/>
          </a:bodyPr>
          <a:lstStyle/>
          <a:p>
            <a:r>
              <a:rPr lang="ja-JP" altLang="en-US" dirty="0"/>
              <a:t>ダウンロードした「</a:t>
            </a:r>
            <a:r>
              <a:rPr lang="en-US" altLang="ja-JP" dirty="0"/>
              <a:t>QGIS-OSGeo4W-3.2.3-1-Setup-x86_64.exe</a:t>
            </a:r>
            <a:r>
              <a:rPr lang="ja-JP" altLang="en-US" dirty="0"/>
              <a:t>」をクリック</a:t>
            </a:r>
            <a:endParaRPr lang="en-US" altLang="ja-JP" dirty="0"/>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4</a:t>
            </a:fld>
            <a:endParaRPr kumimoji="1" lang="ja-JP" altLang="en-US"/>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91" y="1195299"/>
            <a:ext cx="3798384" cy="2357617"/>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891" y="3821373"/>
            <a:ext cx="4084134" cy="2534979"/>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4103" y="1083271"/>
            <a:ext cx="4089807" cy="2538501"/>
          </a:xfrm>
          <a:prstGeom prst="rect">
            <a:avLst/>
          </a:prstGeom>
        </p:spPr>
      </p:pic>
      <p:pic>
        <p:nvPicPr>
          <p:cNvPr id="13" name="図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4103" y="3803421"/>
            <a:ext cx="4092551" cy="2540205"/>
          </a:xfrm>
          <a:prstGeom prst="rect">
            <a:avLst/>
          </a:prstGeom>
        </p:spPr>
      </p:pic>
      <p:sp>
        <p:nvSpPr>
          <p:cNvPr id="14" name="正方形/長方形 13"/>
          <p:cNvSpPr/>
          <p:nvPr/>
        </p:nvSpPr>
        <p:spPr>
          <a:xfrm>
            <a:off x="2723569" y="3257641"/>
            <a:ext cx="686382" cy="2952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952169" y="6061077"/>
            <a:ext cx="686382" cy="2952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858935" y="3332860"/>
            <a:ext cx="686382" cy="2952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865154" y="6042003"/>
            <a:ext cx="686382" cy="2952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吹き出し 8"/>
          <p:cNvSpPr/>
          <p:nvPr/>
        </p:nvSpPr>
        <p:spPr>
          <a:xfrm>
            <a:off x="4462605" y="5185944"/>
            <a:ext cx="1419225" cy="602558"/>
          </a:xfrm>
          <a:prstGeom prst="wedgeRoundRectCallout">
            <a:avLst>
              <a:gd name="adj1" fmla="val 103951"/>
              <a:gd name="adj2" fmla="val -5687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チェックは</a:t>
            </a:r>
            <a:endParaRPr kumimoji="1" lang="en-US" altLang="ja-JP" dirty="0"/>
          </a:p>
          <a:p>
            <a:pPr algn="ctr"/>
            <a:r>
              <a:rPr kumimoji="1" lang="en-US" altLang="ja-JP" dirty="0"/>
              <a:t>QGIS</a:t>
            </a:r>
            <a:r>
              <a:rPr kumimoji="1" lang="ja-JP" altLang="en-US" dirty="0"/>
              <a:t>だけ！</a:t>
            </a:r>
            <a:endParaRPr kumimoji="1" lang="en-US" altLang="ja-JP" dirty="0"/>
          </a:p>
        </p:txBody>
      </p:sp>
      <p:sp>
        <p:nvSpPr>
          <p:cNvPr id="20" name="右矢印 13"/>
          <p:cNvSpPr/>
          <p:nvPr/>
        </p:nvSpPr>
        <p:spPr>
          <a:xfrm rot="5400000">
            <a:off x="1995770" y="1087363"/>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21" name="右矢印 13"/>
          <p:cNvSpPr/>
          <p:nvPr/>
        </p:nvSpPr>
        <p:spPr>
          <a:xfrm rot="5400000">
            <a:off x="1995770" y="3502200"/>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22" name="右矢印 13"/>
          <p:cNvSpPr/>
          <p:nvPr/>
        </p:nvSpPr>
        <p:spPr>
          <a:xfrm rot="19229551">
            <a:off x="4643867" y="3399800"/>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23" name="右矢印 13"/>
          <p:cNvSpPr/>
          <p:nvPr/>
        </p:nvSpPr>
        <p:spPr>
          <a:xfrm rot="5400000">
            <a:off x="7058693" y="3537007"/>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762998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a:t>
            </a:r>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の簡単な操作</a:t>
            </a: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ja-JP" altLang="en-US" dirty="0"/>
              <a:t>各部の説明</a:t>
            </a:r>
            <a:endParaRPr lang="en-US" altLang="ja-JP" dirty="0"/>
          </a:p>
        </p:txBody>
      </p:sp>
      <p:graphicFrame>
        <p:nvGraphicFramePr>
          <p:cNvPr id="7" name="表 6"/>
          <p:cNvGraphicFramePr>
            <a:graphicFrameLocks noGrp="1"/>
          </p:cNvGraphicFramePr>
          <p:nvPr>
            <p:extLst>
              <p:ext uri="{D42A27DB-BD31-4B8C-83A1-F6EECF244321}">
                <p14:modId xmlns:p14="http://schemas.microsoft.com/office/powerpoint/2010/main" val="2016594175"/>
              </p:ext>
            </p:extLst>
          </p:nvPr>
        </p:nvGraphicFramePr>
        <p:xfrm>
          <a:off x="1651000" y="1227666"/>
          <a:ext cx="6604000" cy="2565400"/>
        </p:xfrm>
        <a:graphic>
          <a:graphicData uri="http://schemas.openxmlformats.org/drawingml/2006/table">
            <a:tbl>
              <a:tblPr firstRow="1" bandRow="1">
                <a:tableStyleId>{ED083AE6-46FA-4A59-8FB0-9F97EB10719F}</a:tableStyleId>
              </a:tblPr>
              <a:tblGrid>
                <a:gridCol w="2280920">
                  <a:extLst>
                    <a:ext uri="{9D8B030D-6E8A-4147-A177-3AD203B41FA5}">
                      <a16:colId xmlns:a16="http://schemas.microsoft.com/office/drawing/2014/main" val="20000"/>
                    </a:ext>
                  </a:extLst>
                </a:gridCol>
                <a:gridCol w="4323080">
                  <a:extLst>
                    <a:ext uri="{9D8B030D-6E8A-4147-A177-3AD203B41FA5}">
                      <a16:colId xmlns:a16="http://schemas.microsoft.com/office/drawing/2014/main" val="20001"/>
                    </a:ext>
                  </a:extLst>
                </a:gridCol>
              </a:tblGrid>
              <a:tr h="370840">
                <a:tc>
                  <a:txBody>
                    <a:bodyPr/>
                    <a:lstStyle/>
                    <a:p>
                      <a:r>
                        <a:rPr kumimoji="1" lang="ja-JP" altLang="en-US" dirty="0"/>
                        <a:t>メニュー</a:t>
                      </a:r>
                      <a:r>
                        <a:rPr kumimoji="1" lang="en-US" altLang="ja-JP" dirty="0"/>
                        <a:t>/</a:t>
                      </a:r>
                      <a:r>
                        <a:rPr kumimoji="1" lang="ja-JP" altLang="en-US" dirty="0"/>
                        <a:t>ツールバー</a:t>
                      </a:r>
                    </a:p>
                  </a:txBody>
                  <a:tcPr/>
                </a:tc>
                <a:tc>
                  <a:txBody>
                    <a:bodyPr/>
                    <a:lstStyle/>
                    <a:p>
                      <a:r>
                        <a:rPr kumimoji="1" lang="ja-JP" altLang="en-US" dirty="0"/>
                        <a:t>様々な操作メニューや良く使うツールに対応したショートカットアイコンがあります。</a:t>
                      </a:r>
                    </a:p>
                  </a:txBody>
                  <a:tcPr/>
                </a:tc>
                <a:extLst>
                  <a:ext uri="{0D108BD9-81ED-4DB2-BD59-A6C34878D82A}">
                    <a16:rowId xmlns:a16="http://schemas.microsoft.com/office/drawing/2014/main" val="10000"/>
                  </a:ext>
                </a:extLst>
              </a:tr>
              <a:tr h="370840">
                <a:tc>
                  <a:txBody>
                    <a:bodyPr/>
                    <a:lstStyle/>
                    <a:p>
                      <a:r>
                        <a:rPr kumimoji="1" lang="ja-JP" altLang="en-US" dirty="0"/>
                        <a:t>パネル表示部</a:t>
                      </a:r>
                    </a:p>
                  </a:txBody>
                  <a:tcPr/>
                </a:tc>
                <a:tc>
                  <a:txBody>
                    <a:bodyPr/>
                    <a:lstStyle/>
                    <a:p>
                      <a:r>
                        <a:rPr kumimoji="1" lang="ja-JP" altLang="en-US" dirty="0"/>
                        <a:t>デフォルトではレイヤの表示に関する操作と状態を表示します。</a:t>
                      </a:r>
                    </a:p>
                  </a:txBody>
                  <a:tcPr/>
                </a:tc>
                <a:extLst>
                  <a:ext uri="{0D108BD9-81ED-4DB2-BD59-A6C34878D82A}">
                    <a16:rowId xmlns:a16="http://schemas.microsoft.com/office/drawing/2014/main" val="10001"/>
                  </a:ext>
                </a:extLst>
              </a:tr>
              <a:tr h="370840">
                <a:tc>
                  <a:txBody>
                    <a:bodyPr/>
                    <a:lstStyle/>
                    <a:p>
                      <a:r>
                        <a:rPr kumimoji="1" lang="ja-JP" altLang="en-US" dirty="0"/>
                        <a:t>マップ表示部</a:t>
                      </a:r>
                    </a:p>
                  </a:txBody>
                  <a:tcPr/>
                </a:tc>
                <a:tc>
                  <a:txBody>
                    <a:bodyPr/>
                    <a:lstStyle/>
                    <a:p>
                      <a:r>
                        <a:rPr kumimoji="1" lang="ja-JP" altLang="en-US" dirty="0"/>
                        <a:t>地図を表示します。</a:t>
                      </a:r>
                    </a:p>
                  </a:txBody>
                  <a:tcPr/>
                </a:tc>
                <a:extLst>
                  <a:ext uri="{0D108BD9-81ED-4DB2-BD59-A6C34878D82A}">
                    <a16:rowId xmlns:a16="http://schemas.microsoft.com/office/drawing/2014/main" val="10002"/>
                  </a:ext>
                </a:extLst>
              </a:tr>
              <a:tr h="370840">
                <a:tc>
                  <a:txBody>
                    <a:bodyPr/>
                    <a:lstStyle/>
                    <a:p>
                      <a:r>
                        <a:rPr kumimoji="1" lang="ja-JP" altLang="en-US" dirty="0"/>
                        <a:t>ステータス表示部</a:t>
                      </a:r>
                    </a:p>
                  </a:txBody>
                  <a:tcPr/>
                </a:tc>
                <a:tc>
                  <a:txBody>
                    <a:bodyPr/>
                    <a:lstStyle/>
                    <a:p>
                      <a:r>
                        <a:rPr kumimoji="1" lang="ja-JP" altLang="en-US" dirty="0"/>
                        <a:t>マップ表示に関するステータス情報を表示します。</a:t>
                      </a:r>
                      <a:endParaRPr kumimoji="1" lang="en-US" altLang="ja-JP" dirty="0"/>
                    </a:p>
                    <a:p>
                      <a:r>
                        <a:rPr kumimoji="1" lang="ja-JP" altLang="en-US" dirty="0"/>
                        <a:t>操作も可能です。</a:t>
                      </a:r>
                      <a:endParaRPr kumimoji="1" lang="en-US" altLang="ja-JP" dirty="0"/>
                    </a:p>
                  </a:txBody>
                  <a:tcPr/>
                </a:tc>
                <a:extLst>
                  <a:ext uri="{0D108BD9-81ED-4DB2-BD59-A6C34878D82A}">
                    <a16:rowId xmlns:a16="http://schemas.microsoft.com/office/drawing/2014/main" val="10003"/>
                  </a:ext>
                </a:extLst>
              </a:tr>
            </a:tbl>
          </a:graphicData>
        </a:graphic>
      </p:graphicFrame>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40</a:t>
            </a:fld>
            <a:endParaRPr kumimoji="1" lang="ja-JP" altLang="en-US"/>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739249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ラベル表示</a:t>
            </a: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地図にラベルを表示してみます。</a:t>
            </a:r>
            <a:endParaRPr lang="en-US" altLang="ja-JP" dirty="0"/>
          </a:p>
          <a:p>
            <a:r>
              <a:rPr lang="ja-JP" altLang="en-US" dirty="0"/>
              <a:t>まずは、レイヤに含まれる情報を確認するため、「属性テーブル」で内容を確認してみましょう。</a:t>
            </a:r>
            <a:endParaRPr lang="en-US" altLang="ja-JP" dirty="0"/>
          </a:p>
        </p:txBody>
      </p:sp>
      <p:pic>
        <p:nvPicPr>
          <p:cNvPr id="8" name="図 7"/>
          <p:cNvPicPr>
            <a:picLocks noChangeAspect="1"/>
          </p:cNvPicPr>
          <p:nvPr/>
        </p:nvPicPr>
        <p:blipFill>
          <a:blip r:embed="rId3"/>
          <a:stretch>
            <a:fillRect/>
          </a:stretch>
        </p:blipFill>
        <p:spPr>
          <a:xfrm>
            <a:off x="4552635" y="4357356"/>
            <a:ext cx="4305929" cy="1726144"/>
          </a:xfrm>
          <a:prstGeom prst="rect">
            <a:avLst/>
          </a:prstGeom>
        </p:spPr>
      </p:pic>
      <p:pic>
        <p:nvPicPr>
          <p:cNvPr id="9" name="図 8"/>
          <p:cNvPicPr>
            <a:picLocks noChangeAspect="1"/>
          </p:cNvPicPr>
          <p:nvPr/>
        </p:nvPicPr>
        <p:blipFill>
          <a:blip r:embed="rId4"/>
          <a:stretch>
            <a:fillRect/>
          </a:stretch>
        </p:blipFill>
        <p:spPr>
          <a:xfrm>
            <a:off x="4463415" y="1905000"/>
            <a:ext cx="4291965" cy="2296006"/>
          </a:xfrm>
          <a:prstGeom prst="rect">
            <a:avLst/>
          </a:prstGeom>
        </p:spPr>
      </p:pic>
      <p:pic>
        <p:nvPicPr>
          <p:cNvPr id="10" name="図 9"/>
          <p:cNvPicPr>
            <a:picLocks noChangeAspect="1"/>
          </p:cNvPicPr>
          <p:nvPr/>
        </p:nvPicPr>
        <p:blipFill>
          <a:blip r:embed="rId5"/>
          <a:stretch>
            <a:fillRect/>
          </a:stretch>
        </p:blipFill>
        <p:spPr>
          <a:xfrm>
            <a:off x="304485" y="3572832"/>
            <a:ext cx="2821744" cy="1256348"/>
          </a:xfrm>
          <a:prstGeom prst="rect">
            <a:avLst/>
          </a:prstGeom>
        </p:spPr>
      </p:pic>
      <p:pic>
        <p:nvPicPr>
          <p:cNvPr id="11" name="図 10"/>
          <p:cNvPicPr>
            <a:picLocks noChangeAspect="1"/>
          </p:cNvPicPr>
          <p:nvPr/>
        </p:nvPicPr>
        <p:blipFill>
          <a:blip r:embed="rId6"/>
          <a:stretch>
            <a:fillRect/>
          </a:stretch>
        </p:blipFill>
        <p:spPr>
          <a:xfrm>
            <a:off x="304485" y="2520895"/>
            <a:ext cx="4248150" cy="657225"/>
          </a:xfrm>
          <a:prstGeom prst="rect">
            <a:avLst/>
          </a:prstGeom>
        </p:spPr>
      </p:pic>
      <p:sp>
        <p:nvSpPr>
          <p:cNvPr id="14" name="上矢印 13"/>
          <p:cNvSpPr/>
          <p:nvPr/>
        </p:nvSpPr>
        <p:spPr>
          <a:xfrm rot="1085924">
            <a:off x="1884205" y="2760245"/>
            <a:ext cx="316448" cy="1230462"/>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角丸四角形 14"/>
          <p:cNvSpPr/>
          <p:nvPr/>
        </p:nvSpPr>
        <p:spPr>
          <a:xfrm>
            <a:off x="2133600" y="2520895"/>
            <a:ext cx="315915" cy="3137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602167" y="3953455"/>
            <a:ext cx="2494986" cy="3137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上矢印 16"/>
          <p:cNvSpPr/>
          <p:nvPr/>
        </p:nvSpPr>
        <p:spPr>
          <a:xfrm rot="5400000">
            <a:off x="3318820" y="1849620"/>
            <a:ext cx="316448" cy="1972741"/>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0" name="角丸四角形 19"/>
          <p:cNvSpPr/>
          <p:nvPr/>
        </p:nvSpPr>
        <p:spPr>
          <a:xfrm>
            <a:off x="7071360" y="2307535"/>
            <a:ext cx="881732" cy="1959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吹き出し 20"/>
          <p:cNvSpPr/>
          <p:nvPr/>
        </p:nvSpPr>
        <p:spPr>
          <a:xfrm>
            <a:off x="4618846" y="1447876"/>
            <a:ext cx="2941320" cy="480060"/>
          </a:xfrm>
          <a:prstGeom prst="wedgeRoundRectCallout">
            <a:avLst>
              <a:gd name="adj1" fmla="val 41181"/>
              <a:gd name="adj2" fmla="val 13136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この内容を表示します。</a:t>
            </a:r>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41</a:t>
            </a:fld>
            <a:endParaRPr kumimoji="1" lang="ja-JP" altLang="en-US"/>
          </a:p>
        </p:txBody>
      </p:sp>
      <p:pic>
        <p:nvPicPr>
          <p:cNvPr id="18" name="図 17">
            <a:hlinkClick r:id="rId7"/>
          </p:cNvPr>
          <p:cNvPicPr>
            <a:picLocks noChangeAspect="1"/>
          </p:cNvPicPr>
          <p:nvPr/>
        </p:nvPicPr>
        <p:blipFill>
          <a:blip r:embed="rId8"/>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516823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ラベル表示</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市町村名を表示します。各県の設定を行います。</a:t>
            </a:r>
            <a:endParaRPr lang="en-US" altLang="ja-JP" dirty="0"/>
          </a:p>
        </p:txBody>
      </p:sp>
      <p:pic>
        <p:nvPicPr>
          <p:cNvPr id="10" name="図 9"/>
          <p:cNvPicPr>
            <a:picLocks noChangeAspect="1"/>
          </p:cNvPicPr>
          <p:nvPr/>
        </p:nvPicPr>
        <p:blipFill>
          <a:blip r:embed="rId3"/>
          <a:stretch>
            <a:fillRect/>
          </a:stretch>
        </p:blipFill>
        <p:spPr>
          <a:xfrm>
            <a:off x="304485" y="3572832"/>
            <a:ext cx="2821744" cy="1256348"/>
          </a:xfrm>
          <a:prstGeom prst="rect">
            <a:avLst/>
          </a:prstGeom>
        </p:spPr>
      </p:pic>
      <p:sp>
        <p:nvSpPr>
          <p:cNvPr id="14" name="上矢印 13"/>
          <p:cNvSpPr/>
          <p:nvPr/>
        </p:nvSpPr>
        <p:spPr>
          <a:xfrm rot="3170161">
            <a:off x="2799385" y="2906569"/>
            <a:ext cx="316448" cy="1230462"/>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6" name="角丸四角形 15"/>
          <p:cNvSpPr/>
          <p:nvPr/>
        </p:nvSpPr>
        <p:spPr>
          <a:xfrm>
            <a:off x="602167" y="3953455"/>
            <a:ext cx="2494986" cy="3137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3482691" y="2087455"/>
            <a:ext cx="5943249" cy="3843931"/>
            <a:chOff x="3482691" y="2504909"/>
            <a:chExt cx="5943249" cy="3843931"/>
          </a:xfrm>
        </p:grpSpPr>
        <p:pic>
          <p:nvPicPr>
            <p:cNvPr id="3" name="図 2"/>
            <p:cNvPicPr>
              <a:picLocks noChangeAspect="1"/>
            </p:cNvPicPr>
            <p:nvPr/>
          </p:nvPicPr>
          <p:blipFill>
            <a:blip r:embed="rId4"/>
            <a:stretch>
              <a:fillRect/>
            </a:stretch>
          </p:blipFill>
          <p:spPr>
            <a:xfrm>
              <a:off x="3604260" y="2504909"/>
              <a:ext cx="5821680" cy="3843931"/>
            </a:xfrm>
            <a:prstGeom prst="rect">
              <a:avLst/>
            </a:prstGeom>
          </p:spPr>
        </p:pic>
        <p:sp>
          <p:nvSpPr>
            <p:cNvPr id="20" name="角丸四角形 19"/>
            <p:cNvSpPr/>
            <p:nvPr/>
          </p:nvSpPr>
          <p:spPr>
            <a:xfrm>
              <a:off x="4493576" y="2667000"/>
              <a:ext cx="4680904" cy="39535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3482691" y="3390899"/>
              <a:ext cx="1010885" cy="24842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角丸四角形吹き出し 20"/>
          <p:cNvSpPr/>
          <p:nvPr/>
        </p:nvSpPr>
        <p:spPr>
          <a:xfrm>
            <a:off x="4618846" y="1255581"/>
            <a:ext cx="1378094" cy="831873"/>
          </a:xfrm>
          <a:prstGeom prst="wedgeRoundRectCallout">
            <a:avLst>
              <a:gd name="adj1" fmla="val -34208"/>
              <a:gd name="adj2" fmla="val 9065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設定内容</a:t>
            </a:r>
            <a:endParaRPr kumimoji="1" lang="en-US" altLang="ja-JP" sz="1400" dirty="0"/>
          </a:p>
          <a:p>
            <a:r>
              <a:rPr kumimoji="1" lang="ja-JP" altLang="en-US" sz="1400" dirty="0"/>
              <a:t>・</a:t>
            </a:r>
            <a:r>
              <a:rPr kumimoji="1" lang="en-US" altLang="ja-JP" sz="1400" dirty="0"/>
              <a:t>Single</a:t>
            </a:r>
            <a:r>
              <a:rPr lang="ja-JP" altLang="en-US" sz="1400" dirty="0"/>
              <a:t> </a:t>
            </a:r>
            <a:r>
              <a:rPr lang="en-US" altLang="ja-JP" sz="1400" dirty="0"/>
              <a:t>labels</a:t>
            </a:r>
          </a:p>
          <a:p>
            <a:r>
              <a:rPr kumimoji="1" lang="ja-JP" altLang="en-US" sz="1400" dirty="0"/>
              <a:t>・</a:t>
            </a:r>
            <a:r>
              <a:rPr kumimoji="1" lang="en-US" altLang="ja-JP" sz="1400" dirty="0"/>
              <a:t>N003_004</a:t>
            </a:r>
            <a:endParaRPr kumimoji="1" lang="ja-JP" altLang="en-US" dirty="0"/>
          </a:p>
        </p:txBody>
      </p:sp>
      <p:sp>
        <p:nvSpPr>
          <p:cNvPr id="19" name="角丸四角形吹き出し 18"/>
          <p:cNvSpPr/>
          <p:nvPr/>
        </p:nvSpPr>
        <p:spPr>
          <a:xfrm>
            <a:off x="218282" y="2180112"/>
            <a:ext cx="2941320" cy="598513"/>
          </a:xfrm>
          <a:prstGeom prst="wedgeRoundRectCallout">
            <a:avLst>
              <a:gd name="adj1" fmla="val -24363"/>
              <a:gd name="adj2" fmla="val 2447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ダブルクリックで「レイヤプロパティ画面」を表示します。</a:t>
            </a:r>
          </a:p>
        </p:txBody>
      </p:sp>
      <p:sp>
        <p:nvSpPr>
          <p:cNvPr id="5" name="スライド番号プレースホルダー 4"/>
          <p:cNvSpPr>
            <a:spLocks noGrp="1"/>
          </p:cNvSpPr>
          <p:nvPr>
            <p:ph type="sldNum" sz="quarter" idx="12"/>
          </p:nvPr>
        </p:nvSpPr>
        <p:spPr/>
        <p:txBody>
          <a:bodyPr/>
          <a:lstStyle/>
          <a:p>
            <a:fld id="{723560C7-01F3-4437-BF3C-AD4701164B4A}" type="slidenum">
              <a:rPr kumimoji="1" lang="ja-JP" altLang="en-US" smtClean="0"/>
              <a:t>42</a:t>
            </a:fld>
            <a:endParaRPr kumimoji="1" lang="ja-JP" altLang="en-US"/>
          </a:p>
        </p:txBody>
      </p:sp>
      <p:pic>
        <p:nvPicPr>
          <p:cNvPr id="15" name="図 14">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449613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ラベル表示</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市町村名を表示します。各県の設定を行います。</a:t>
            </a:r>
            <a:endParaRPr lang="en-US" altLang="ja-JP" dirty="0"/>
          </a:p>
        </p:txBody>
      </p:sp>
      <p:pic>
        <p:nvPicPr>
          <p:cNvPr id="5" name="図 4"/>
          <p:cNvPicPr>
            <a:picLocks noChangeAspect="1"/>
          </p:cNvPicPr>
          <p:nvPr/>
        </p:nvPicPr>
        <p:blipFill>
          <a:blip r:embed="rId3"/>
          <a:stretch>
            <a:fillRect/>
          </a:stretch>
        </p:blipFill>
        <p:spPr>
          <a:xfrm>
            <a:off x="1677794" y="1254514"/>
            <a:ext cx="7048500" cy="4590912"/>
          </a:xfrm>
          <a:prstGeom prst="rect">
            <a:avLst/>
          </a:prstGeom>
        </p:spPr>
      </p:pic>
      <p:sp>
        <p:nvSpPr>
          <p:cNvPr id="7" name="テキスト ボックス 6"/>
          <p:cNvSpPr txBox="1"/>
          <p:nvPr/>
        </p:nvSpPr>
        <p:spPr>
          <a:xfrm>
            <a:off x="1677794" y="5943600"/>
            <a:ext cx="6551806" cy="307777"/>
          </a:xfrm>
          <a:prstGeom prst="rect">
            <a:avLst/>
          </a:prstGeom>
          <a:noFill/>
        </p:spPr>
        <p:txBody>
          <a:bodyPr wrap="square" rtlCol="0">
            <a:spAutoFit/>
          </a:bodyPr>
          <a:lstStyle/>
          <a:p>
            <a:r>
              <a:rPr lang="en-US" altLang="ja-JP" sz="1400" dirty="0"/>
              <a:t>※</a:t>
            </a:r>
            <a:r>
              <a:rPr lang="ja-JP" altLang="en-US" sz="1400" dirty="0"/>
              <a:t>インターネット回線が遅い場合には、地理院地図の表示を</a:t>
            </a:r>
            <a:r>
              <a:rPr lang="en-US" altLang="ja-JP" sz="1400" dirty="0"/>
              <a:t>OFF</a:t>
            </a:r>
            <a:r>
              <a:rPr lang="ja-JP" altLang="en-US" sz="1400" dirty="0"/>
              <a:t>にしてください。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43</a:t>
            </a:fld>
            <a:endParaRPr kumimoji="1" lang="ja-JP" altLang="en-US"/>
          </a:p>
        </p:txBody>
      </p:sp>
      <p:pic>
        <p:nvPicPr>
          <p:cNvPr id="8" name="図 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870911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424979" y="1369873"/>
            <a:ext cx="6190589" cy="4573727"/>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ジオメトリの属性確認</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ジオメトリ単位で属性を確認してみます。</a:t>
            </a:r>
            <a:endParaRPr lang="en-US" altLang="ja-JP" dirty="0"/>
          </a:p>
        </p:txBody>
      </p:sp>
      <p:sp>
        <p:nvSpPr>
          <p:cNvPr id="7" name="テキスト ボックス 6"/>
          <p:cNvSpPr txBox="1"/>
          <p:nvPr/>
        </p:nvSpPr>
        <p:spPr>
          <a:xfrm>
            <a:off x="1677794" y="5943600"/>
            <a:ext cx="6551806" cy="307777"/>
          </a:xfrm>
          <a:prstGeom prst="rect">
            <a:avLst/>
          </a:prstGeom>
          <a:noFill/>
        </p:spPr>
        <p:txBody>
          <a:bodyPr wrap="square" rtlCol="0">
            <a:spAutoFit/>
          </a:bodyPr>
          <a:lstStyle/>
          <a:p>
            <a:r>
              <a:rPr lang="en-US" altLang="ja-JP" sz="1400" dirty="0"/>
              <a:t>※</a:t>
            </a:r>
            <a:r>
              <a:rPr lang="ja-JP" altLang="en-US" sz="1400" dirty="0"/>
              <a:t>インターネット回線が遅い場合には、地理院地図の表示を</a:t>
            </a:r>
            <a:r>
              <a:rPr lang="en-US" altLang="ja-JP" sz="1400" dirty="0"/>
              <a:t>OFF</a:t>
            </a:r>
            <a:r>
              <a:rPr lang="ja-JP" altLang="en-US" sz="1400" dirty="0"/>
              <a:t>にしてください。</a:t>
            </a:r>
            <a:endParaRPr kumimoji="1" lang="ja-JP" altLang="en-US" sz="1400" dirty="0"/>
          </a:p>
        </p:txBody>
      </p:sp>
      <p:sp>
        <p:nvSpPr>
          <p:cNvPr id="8" name="角丸四角形 7"/>
          <p:cNvSpPr/>
          <p:nvPr/>
        </p:nvSpPr>
        <p:spPr>
          <a:xfrm>
            <a:off x="1677794" y="5496881"/>
            <a:ext cx="1010885" cy="24842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439606" y="4107565"/>
            <a:ext cx="1378094" cy="831873"/>
          </a:xfrm>
          <a:prstGeom prst="wedgeRoundRectCallout">
            <a:avLst>
              <a:gd name="adj1" fmla="val 47627"/>
              <a:gd name="adj2" fmla="val 11630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①対象となるレイヤを選択します。</a:t>
            </a:r>
            <a:endParaRPr kumimoji="1" lang="ja-JP" altLang="en-US" dirty="0"/>
          </a:p>
        </p:txBody>
      </p:sp>
      <p:sp>
        <p:nvSpPr>
          <p:cNvPr id="10" name="角丸四角形吹き出し 9"/>
          <p:cNvSpPr/>
          <p:nvPr/>
        </p:nvSpPr>
        <p:spPr>
          <a:xfrm>
            <a:off x="1536970" y="1301595"/>
            <a:ext cx="2175717" cy="831873"/>
          </a:xfrm>
          <a:prstGeom prst="wedgeRoundRectCallout">
            <a:avLst>
              <a:gd name="adj1" fmla="val 110175"/>
              <a:gd name="adj2" fmla="val 745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②「地物情報表示」アイコンを選択します。</a:t>
            </a:r>
            <a:endParaRPr kumimoji="1" lang="ja-JP" altLang="en-US" dirty="0"/>
          </a:p>
        </p:txBody>
      </p:sp>
      <p:sp>
        <p:nvSpPr>
          <p:cNvPr id="11" name="角丸四角形 10"/>
          <p:cNvSpPr/>
          <p:nvPr/>
        </p:nvSpPr>
        <p:spPr>
          <a:xfrm>
            <a:off x="5007953" y="1671811"/>
            <a:ext cx="301574" cy="24842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p:cNvSpPr/>
          <p:nvPr/>
        </p:nvSpPr>
        <p:spPr>
          <a:xfrm>
            <a:off x="1817700" y="2651650"/>
            <a:ext cx="2175717" cy="831873"/>
          </a:xfrm>
          <a:prstGeom prst="wedgeRoundRectCallout">
            <a:avLst>
              <a:gd name="adj1" fmla="val 141258"/>
              <a:gd name="adj2" fmla="val 51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③確認したいジオメトリを指定します。「高山市」を指定してみます。</a:t>
            </a:r>
            <a:endParaRPr kumimoji="1" lang="ja-JP" altLang="en-US" dirty="0"/>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44</a:t>
            </a:fld>
            <a:endParaRPr kumimoji="1" lang="ja-JP" altLang="en-US"/>
          </a:p>
        </p:txBody>
      </p:sp>
      <p:pic>
        <p:nvPicPr>
          <p:cNvPr id="13" name="図 12">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164429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1212467" y="1207823"/>
            <a:ext cx="7590971" cy="4735777"/>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ジオメトリの属性確認</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指定したジオメトリの地物情報が表示されます。</a:t>
            </a:r>
            <a:endParaRPr lang="en-US" altLang="ja-JP" dirty="0"/>
          </a:p>
        </p:txBody>
      </p:sp>
      <p:sp>
        <p:nvSpPr>
          <p:cNvPr id="7" name="テキスト ボックス 6"/>
          <p:cNvSpPr txBox="1"/>
          <p:nvPr/>
        </p:nvSpPr>
        <p:spPr>
          <a:xfrm>
            <a:off x="1677794" y="5943600"/>
            <a:ext cx="6551806" cy="307777"/>
          </a:xfrm>
          <a:prstGeom prst="rect">
            <a:avLst/>
          </a:prstGeom>
          <a:noFill/>
        </p:spPr>
        <p:txBody>
          <a:bodyPr wrap="square" rtlCol="0">
            <a:spAutoFit/>
          </a:bodyPr>
          <a:lstStyle/>
          <a:p>
            <a:r>
              <a:rPr lang="en-US" altLang="ja-JP" sz="1400" dirty="0"/>
              <a:t>※</a:t>
            </a:r>
            <a:r>
              <a:rPr lang="ja-JP" altLang="en-US" sz="1400" dirty="0"/>
              <a:t>インターネット回線が遅い場合には、地理院地図の表示を</a:t>
            </a:r>
            <a:r>
              <a:rPr lang="en-US" altLang="ja-JP" sz="1400" dirty="0"/>
              <a:t>OFF</a:t>
            </a:r>
            <a:r>
              <a:rPr lang="ja-JP" altLang="en-US" sz="1400" dirty="0"/>
              <a:t>にしてください。</a:t>
            </a:r>
            <a:endParaRPr kumimoji="1" lang="ja-JP" altLang="en-US" sz="1400" dirty="0"/>
          </a:p>
        </p:txBody>
      </p:sp>
      <p:sp>
        <p:nvSpPr>
          <p:cNvPr id="8" name="角丸四角形 7"/>
          <p:cNvSpPr/>
          <p:nvPr/>
        </p:nvSpPr>
        <p:spPr>
          <a:xfrm>
            <a:off x="6629173" y="1781165"/>
            <a:ext cx="2174265" cy="404810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3961019" y="1627012"/>
            <a:ext cx="1378094" cy="831873"/>
          </a:xfrm>
          <a:prstGeom prst="wedgeRoundRectCallout">
            <a:avLst>
              <a:gd name="adj1" fmla="val 141509"/>
              <a:gd name="adj2" fmla="val 51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地物情報</a:t>
            </a:r>
            <a:endParaRPr kumimoji="1" lang="ja-JP" altLang="en-US" dirty="0"/>
          </a:p>
        </p:txBody>
      </p:sp>
      <p:pic>
        <p:nvPicPr>
          <p:cNvPr id="5" name="図 4"/>
          <p:cNvPicPr>
            <a:picLocks noChangeAspect="1"/>
          </p:cNvPicPr>
          <p:nvPr/>
        </p:nvPicPr>
        <p:blipFill>
          <a:blip r:embed="rId4"/>
          <a:stretch>
            <a:fillRect/>
          </a:stretch>
        </p:blipFill>
        <p:spPr>
          <a:xfrm>
            <a:off x="5339113" y="3032227"/>
            <a:ext cx="2962275" cy="2400300"/>
          </a:xfrm>
          <a:prstGeom prst="rect">
            <a:avLst/>
          </a:prstGeom>
          <a:ln w="38100">
            <a:solidFill>
              <a:srgbClr val="00B0F0"/>
            </a:solidFill>
          </a:ln>
        </p:spPr>
        <p:style>
          <a:lnRef idx="1">
            <a:schemeClr val="accent1"/>
          </a:lnRef>
          <a:fillRef idx="2">
            <a:schemeClr val="accent1"/>
          </a:fillRef>
          <a:effectRef idx="1">
            <a:schemeClr val="accent1"/>
          </a:effectRef>
          <a:fontRef idx="minor">
            <a:schemeClr val="dk1"/>
          </a:fontRef>
        </p:style>
      </p:pic>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45</a:t>
            </a:fld>
            <a:endParaRPr kumimoji="1" lang="ja-JP" altLang="en-US"/>
          </a:p>
        </p:txBody>
      </p:sp>
      <p:pic>
        <p:nvPicPr>
          <p:cNvPr id="10" name="図 9">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58547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ベクタレイヤの合成</a:t>
            </a:r>
          </a:p>
        </p:txBody>
      </p:sp>
      <p:pic>
        <p:nvPicPr>
          <p:cNvPr id="10" name="図 9"/>
          <p:cNvPicPr>
            <a:picLocks noChangeAspect="1"/>
          </p:cNvPicPr>
          <p:nvPr/>
        </p:nvPicPr>
        <p:blipFill>
          <a:blip r:embed="rId3"/>
          <a:stretch>
            <a:fillRect/>
          </a:stretch>
        </p:blipFill>
        <p:spPr>
          <a:xfrm>
            <a:off x="534485" y="2203850"/>
            <a:ext cx="5523715" cy="912325"/>
          </a:xfrm>
          <a:prstGeom prst="rect">
            <a:avLst/>
          </a:prstGeom>
        </p:spPr>
      </p:pic>
      <p:pic>
        <p:nvPicPr>
          <p:cNvPr id="11" name="図 10"/>
          <p:cNvPicPr>
            <a:picLocks noChangeAspect="1"/>
          </p:cNvPicPr>
          <p:nvPr/>
        </p:nvPicPr>
        <p:blipFill>
          <a:blip r:embed="rId4"/>
          <a:stretch>
            <a:fillRect/>
          </a:stretch>
        </p:blipFill>
        <p:spPr>
          <a:xfrm>
            <a:off x="6058200" y="1054899"/>
            <a:ext cx="3233846" cy="5573950"/>
          </a:xfrm>
          <a:prstGeom prst="rect">
            <a:avLst/>
          </a:prstGeom>
        </p:spPr>
      </p:pic>
      <p:sp>
        <p:nvSpPr>
          <p:cNvPr id="13" name="角丸四角形 12"/>
          <p:cNvSpPr/>
          <p:nvPr/>
        </p:nvSpPr>
        <p:spPr>
          <a:xfrm>
            <a:off x="3015575" y="2308061"/>
            <a:ext cx="1070042" cy="26265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6333833" y="4296902"/>
            <a:ext cx="1549242" cy="30156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5"/>
          <a:stretch>
            <a:fillRect/>
          </a:stretch>
        </p:blipFill>
        <p:spPr>
          <a:xfrm>
            <a:off x="778213" y="3116175"/>
            <a:ext cx="5257904" cy="3102615"/>
          </a:xfrm>
          <a:prstGeom prst="rect">
            <a:avLst/>
          </a:prstGeom>
        </p:spPr>
      </p:pic>
      <p:sp>
        <p:nvSpPr>
          <p:cNvPr id="6" name="テキスト ボックス 5"/>
          <p:cNvSpPr txBox="1"/>
          <p:nvPr/>
        </p:nvSpPr>
        <p:spPr>
          <a:xfrm>
            <a:off x="602166" y="724158"/>
            <a:ext cx="9199756" cy="1477328"/>
          </a:xfrm>
          <a:prstGeom prst="rect">
            <a:avLst/>
          </a:prstGeom>
          <a:noFill/>
        </p:spPr>
        <p:txBody>
          <a:bodyPr wrap="square" rtlCol="0">
            <a:spAutoFit/>
          </a:bodyPr>
          <a:lstStyle/>
          <a:p>
            <a:r>
              <a:rPr lang="ja-JP" altLang="en-US" dirty="0"/>
              <a:t>そろそろ県ごとに設定を行うのが面倒になってきませんか？</a:t>
            </a:r>
            <a:endParaRPr lang="en-US" altLang="ja-JP" dirty="0"/>
          </a:p>
          <a:p>
            <a:r>
              <a:rPr lang="ja-JP" altLang="en-US" dirty="0"/>
              <a:t>まとめて作業したくなりますよね。</a:t>
            </a:r>
            <a:endParaRPr lang="en-US" altLang="ja-JP" dirty="0"/>
          </a:p>
          <a:p>
            <a:r>
              <a:rPr lang="ja-JP" altLang="en-US" dirty="0"/>
              <a:t>そこで、複数のレイヤをまとめます。</a:t>
            </a:r>
            <a:endParaRPr lang="en-US" altLang="ja-JP" dirty="0"/>
          </a:p>
          <a:p>
            <a:r>
              <a:rPr lang="ja-JP" altLang="en-US" dirty="0"/>
              <a:t>今回は、全てのレイヤで持つ属性が一致していますので、</a:t>
            </a:r>
            <a:endParaRPr lang="en-US" altLang="ja-JP" dirty="0"/>
          </a:p>
          <a:p>
            <a:r>
              <a:rPr lang="ja-JP" altLang="en-US" dirty="0"/>
              <a:t>属性を気にせずまとめます。</a:t>
            </a:r>
            <a:endParaRPr lang="en-US" altLang="ja-JP" dirty="0"/>
          </a:p>
        </p:txBody>
      </p:sp>
      <p:sp>
        <p:nvSpPr>
          <p:cNvPr id="3" name="右矢印 2"/>
          <p:cNvSpPr/>
          <p:nvPr/>
        </p:nvSpPr>
        <p:spPr>
          <a:xfrm rot="2286007">
            <a:off x="4312415" y="3239919"/>
            <a:ext cx="2135208" cy="36846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右矢印 14"/>
          <p:cNvSpPr/>
          <p:nvPr/>
        </p:nvSpPr>
        <p:spPr>
          <a:xfrm rot="11368296">
            <a:off x="5121116" y="4222626"/>
            <a:ext cx="958901" cy="36846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46</a:t>
            </a:fld>
            <a:endParaRPr kumimoji="1" lang="ja-JP" altLang="en-US"/>
          </a:p>
        </p:txBody>
      </p:sp>
      <p:pic>
        <p:nvPicPr>
          <p:cNvPr id="12" name="図 11">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67546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3"/>
          <a:stretch>
            <a:fillRect/>
          </a:stretch>
        </p:blipFill>
        <p:spPr>
          <a:xfrm>
            <a:off x="899808" y="2745031"/>
            <a:ext cx="6313251" cy="3725360"/>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ベクタレイヤの合成</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1477328"/>
          </a:xfrm>
          <a:prstGeom prst="rect">
            <a:avLst/>
          </a:prstGeom>
          <a:noFill/>
        </p:spPr>
        <p:txBody>
          <a:bodyPr wrap="square" rtlCol="0">
            <a:spAutoFit/>
          </a:bodyPr>
          <a:lstStyle/>
          <a:p>
            <a:r>
              <a:rPr lang="ja-JP" altLang="en-US" dirty="0"/>
              <a:t>そろそろ県ごとに設定を行うのが面倒になってきませんか？</a:t>
            </a:r>
            <a:endParaRPr lang="en-US" altLang="ja-JP" dirty="0"/>
          </a:p>
          <a:p>
            <a:r>
              <a:rPr lang="ja-JP" altLang="en-US" dirty="0"/>
              <a:t>まとめて作業したくなりますよね。</a:t>
            </a:r>
            <a:endParaRPr lang="en-US" altLang="ja-JP" dirty="0"/>
          </a:p>
          <a:p>
            <a:r>
              <a:rPr lang="ja-JP" altLang="en-US" dirty="0"/>
              <a:t>そこで、複数のレイヤをまとめます。</a:t>
            </a:r>
            <a:endParaRPr lang="en-US" altLang="ja-JP" dirty="0"/>
          </a:p>
          <a:p>
            <a:r>
              <a:rPr lang="ja-JP" altLang="en-US" dirty="0"/>
              <a:t>今回は、全てのレイヤ持つ属性が一致していますので、属性を気にせずまとめます。</a:t>
            </a:r>
            <a:endParaRPr lang="en-US" altLang="ja-JP" dirty="0"/>
          </a:p>
          <a:p>
            <a:endParaRPr lang="en-US" altLang="ja-JP" dirty="0"/>
          </a:p>
        </p:txBody>
      </p:sp>
      <p:sp>
        <p:nvSpPr>
          <p:cNvPr id="13" name="角丸四角形 12"/>
          <p:cNvSpPr/>
          <p:nvPr/>
        </p:nvSpPr>
        <p:spPr>
          <a:xfrm>
            <a:off x="2616741" y="4513633"/>
            <a:ext cx="1459148" cy="671210"/>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967900" y="3179746"/>
            <a:ext cx="4508771" cy="34166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左カーブ矢印 2"/>
          <p:cNvSpPr/>
          <p:nvPr/>
        </p:nvSpPr>
        <p:spPr>
          <a:xfrm>
            <a:off x="4075889" y="3359703"/>
            <a:ext cx="904672" cy="1410510"/>
          </a:xfrm>
          <a:prstGeom prst="curvedLeftArrow">
            <a:avLst>
              <a:gd name="adj1" fmla="val 28322"/>
              <a:gd name="adj2" fmla="val 45610"/>
              <a:gd name="adj3" fmla="val 19624"/>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solidFill>
                <a:schemeClr val="tx1"/>
              </a:solidFill>
            </a:endParaRPr>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47</a:t>
            </a:fld>
            <a:endParaRPr kumimoji="1" lang="ja-JP" altLang="en-US"/>
          </a:p>
        </p:txBody>
      </p:sp>
      <p:pic>
        <p:nvPicPr>
          <p:cNvPr id="9" name="図 8">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686908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ベクタレイヤの合成</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複数のレイヤが統合され、１つのレイヤにまとめられました。</a:t>
            </a:r>
            <a:endParaRPr lang="en-US" altLang="ja-JP" dirty="0"/>
          </a:p>
          <a:p>
            <a:r>
              <a:rPr lang="ja-JP" altLang="en-US" dirty="0"/>
              <a:t>不要となったレイヤを削除し、市区町村名のラベルを付けてください。</a:t>
            </a:r>
            <a:endParaRPr lang="en-US" altLang="ja-JP" dirty="0"/>
          </a:p>
        </p:txBody>
      </p:sp>
      <p:grpSp>
        <p:nvGrpSpPr>
          <p:cNvPr id="7" name="グループ化 6"/>
          <p:cNvGrpSpPr/>
          <p:nvPr/>
        </p:nvGrpSpPr>
        <p:grpSpPr>
          <a:xfrm>
            <a:off x="1789890" y="1928169"/>
            <a:ext cx="6058874" cy="4352608"/>
            <a:chOff x="3521413" y="2233895"/>
            <a:chExt cx="6058874" cy="4352608"/>
          </a:xfrm>
        </p:grpSpPr>
        <p:pic>
          <p:nvPicPr>
            <p:cNvPr id="5" name="図 4"/>
            <p:cNvPicPr>
              <a:picLocks noChangeAspect="1"/>
            </p:cNvPicPr>
            <p:nvPr/>
          </p:nvPicPr>
          <p:blipFill>
            <a:blip r:embed="rId3"/>
            <a:stretch>
              <a:fillRect/>
            </a:stretch>
          </p:blipFill>
          <p:spPr>
            <a:xfrm>
              <a:off x="3521413" y="2233895"/>
              <a:ext cx="6058874" cy="4352608"/>
            </a:xfrm>
            <a:prstGeom prst="rect">
              <a:avLst/>
            </a:prstGeom>
          </p:spPr>
        </p:pic>
        <p:sp>
          <p:nvSpPr>
            <p:cNvPr id="13" name="角丸四角形 12"/>
            <p:cNvSpPr/>
            <p:nvPr/>
          </p:nvSpPr>
          <p:spPr>
            <a:xfrm>
              <a:off x="3742896" y="5778228"/>
              <a:ext cx="1334942" cy="13618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48</a:t>
            </a:fld>
            <a:endParaRPr kumimoji="1" lang="ja-JP" altLang="en-US"/>
          </a:p>
        </p:txBody>
      </p:sp>
      <p:pic>
        <p:nvPicPr>
          <p:cNvPr id="8" name="図 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406339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ベクタレイヤの合成</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923330"/>
          </a:xfrm>
          <a:prstGeom prst="rect">
            <a:avLst/>
          </a:prstGeom>
          <a:noFill/>
        </p:spPr>
        <p:txBody>
          <a:bodyPr wrap="square" rtlCol="0">
            <a:spAutoFit/>
          </a:bodyPr>
          <a:lstStyle/>
          <a:p>
            <a:r>
              <a:rPr lang="ja-JP" altLang="en-US" dirty="0"/>
              <a:t>複数のレイヤが統合され、１つのレイヤにまとめられました。</a:t>
            </a:r>
            <a:endParaRPr lang="en-US" altLang="ja-JP" dirty="0"/>
          </a:p>
          <a:p>
            <a:r>
              <a:rPr lang="ja-JP" altLang="en-US" dirty="0"/>
              <a:t>不要となったレイヤを削除し、「結合された」レイヤを保存してください。</a:t>
            </a:r>
            <a:endParaRPr lang="en-US" altLang="ja-JP" dirty="0"/>
          </a:p>
          <a:p>
            <a:r>
              <a:rPr lang="ja-JP" altLang="en-US" dirty="0"/>
              <a:t>レイヤファイル名：</a:t>
            </a:r>
            <a:r>
              <a:rPr lang="en-US" altLang="ja-JP" dirty="0" err="1"/>
              <a:t>tokai.shp</a:t>
            </a:r>
            <a:r>
              <a:rPr lang="ja-JP" altLang="en-US" dirty="0"/>
              <a:t>　　　プロジェクト名：</a:t>
            </a:r>
            <a:r>
              <a:rPr lang="en-US" altLang="ja-JP" dirty="0"/>
              <a:t>Step2.qgz</a:t>
            </a:r>
          </a:p>
        </p:txBody>
      </p:sp>
      <p:grpSp>
        <p:nvGrpSpPr>
          <p:cNvPr id="7" name="グループ化 6"/>
          <p:cNvGrpSpPr/>
          <p:nvPr/>
        </p:nvGrpSpPr>
        <p:grpSpPr>
          <a:xfrm>
            <a:off x="1595337" y="2201486"/>
            <a:ext cx="6058874" cy="4352608"/>
            <a:chOff x="3521413" y="2233895"/>
            <a:chExt cx="6058874" cy="4352608"/>
          </a:xfrm>
        </p:grpSpPr>
        <p:pic>
          <p:nvPicPr>
            <p:cNvPr id="5" name="図 4"/>
            <p:cNvPicPr>
              <a:picLocks noChangeAspect="1"/>
            </p:cNvPicPr>
            <p:nvPr/>
          </p:nvPicPr>
          <p:blipFill>
            <a:blip r:embed="rId3"/>
            <a:stretch>
              <a:fillRect/>
            </a:stretch>
          </p:blipFill>
          <p:spPr>
            <a:xfrm>
              <a:off x="3521413" y="2233895"/>
              <a:ext cx="6058874" cy="4352608"/>
            </a:xfrm>
            <a:prstGeom prst="rect">
              <a:avLst/>
            </a:prstGeom>
          </p:spPr>
        </p:pic>
        <p:sp>
          <p:nvSpPr>
            <p:cNvPr id="13" name="角丸四角形 12"/>
            <p:cNvSpPr/>
            <p:nvPr/>
          </p:nvSpPr>
          <p:spPr>
            <a:xfrm>
              <a:off x="3742896" y="5778228"/>
              <a:ext cx="1334942" cy="13618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49</a:t>
            </a:fld>
            <a:endParaRPr kumimoji="1" lang="ja-JP" altLang="en-US"/>
          </a:p>
        </p:txBody>
      </p:sp>
      <p:pic>
        <p:nvPicPr>
          <p:cNvPr id="8" name="図 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04753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インストール　起動確認</a:t>
            </a:r>
          </a:p>
        </p:txBody>
      </p:sp>
      <p:sp>
        <p:nvSpPr>
          <p:cNvPr id="5" name="テキスト ボックス 4"/>
          <p:cNvSpPr txBox="1"/>
          <p:nvPr/>
        </p:nvSpPr>
        <p:spPr>
          <a:xfrm>
            <a:off x="0" y="837453"/>
            <a:ext cx="8619893" cy="646331"/>
          </a:xfrm>
          <a:prstGeom prst="rect">
            <a:avLst/>
          </a:prstGeom>
          <a:noFill/>
        </p:spPr>
        <p:txBody>
          <a:bodyPr wrap="square" rtlCol="0">
            <a:spAutoFit/>
          </a:bodyPr>
          <a:lstStyle/>
          <a:p>
            <a:r>
              <a:rPr lang="ja-JP" altLang="en-US" dirty="0"/>
              <a:t>デスクトップに「</a:t>
            </a:r>
            <a:r>
              <a:rPr lang="en-US" altLang="ja-JP" dirty="0"/>
              <a:t>QGIS 3.2</a:t>
            </a:r>
            <a:r>
              <a:rPr lang="ja-JP" altLang="en-US" dirty="0"/>
              <a:t>」というフォルダができています。その中の</a:t>
            </a:r>
            <a:endParaRPr lang="en-US" altLang="ja-JP" dirty="0"/>
          </a:p>
          <a:p>
            <a:r>
              <a:rPr lang="ja-JP" altLang="en-US" dirty="0"/>
              <a:t>「</a:t>
            </a:r>
            <a:r>
              <a:rPr lang="en-US" altLang="ja-JP" dirty="0"/>
              <a:t>QGIS Desktop 3.2.3</a:t>
            </a:r>
            <a:r>
              <a:rPr lang="ja-JP" altLang="en-US" dirty="0"/>
              <a:t>」をクリックして起動します。</a:t>
            </a:r>
            <a:endParaRPr lang="en-US" altLang="ja-JP" dirty="0"/>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5</a:t>
            </a:fld>
            <a:endParaRPr kumimoji="1" lang="ja-JP" altLang="en-US"/>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416" y="1636768"/>
            <a:ext cx="4383059" cy="2799264"/>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5463" y="4795522"/>
            <a:ext cx="3855230" cy="1840230"/>
          </a:xfrm>
          <a:prstGeom prst="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3078" y="1636768"/>
            <a:ext cx="5163289" cy="2799264"/>
          </a:xfrm>
          <a:prstGeom prst="rect">
            <a:avLst/>
          </a:prstGeom>
        </p:spPr>
      </p:pic>
      <p:sp>
        <p:nvSpPr>
          <p:cNvPr id="12" name="右矢印 13"/>
          <p:cNvSpPr/>
          <p:nvPr/>
        </p:nvSpPr>
        <p:spPr>
          <a:xfrm rot="2700000">
            <a:off x="2446167" y="4395521"/>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3" name="右矢印 13"/>
          <p:cNvSpPr/>
          <p:nvPr/>
        </p:nvSpPr>
        <p:spPr>
          <a:xfrm rot="18900000">
            <a:off x="6292557" y="4316493"/>
            <a:ext cx="420624" cy="386989"/>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4" name="角丸四角形吹き出し 8"/>
          <p:cNvSpPr/>
          <p:nvPr/>
        </p:nvSpPr>
        <p:spPr>
          <a:xfrm>
            <a:off x="179416" y="5453423"/>
            <a:ext cx="2195798" cy="603456"/>
          </a:xfrm>
          <a:prstGeom prst="wedgeRoundRectCallout">
            <a:avLst>
              <a:gd name="adj1" fmla="val 68084"/>
              <a:gd name="adj2" fmla="val -139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起動中のロゴ</a:t>
            </a:r>
            <a:br>
              <a:rPr kumimoji="1" lang="en-US" altLang="ja-JP" dirty="0"/>
            </a:br>
            <a:r>
              <a:rPr kumimoji="1" lang="ja-JP" altLang="en-US" dirty="0"/>
              <a:t>しばらくかかります。</a:t>
            </a:r>
          </a:p>
        </p:txBody>
      </p:sp>
      <p:sp>
        <p:nvSpPr>
          <p:cNvPr id="15" name="角丸四角形吹き出し 8"/>
          <p:cNvSpPr/>
          <p:nvPr/>
        </p:nvSpPr>
        <p:spPr>
          <a:xfrm>
            <a:off x="7329404" y="5453423"/>
            <a:ext cx="2328946" cy="603456"/>
          </a:xfrm>
          <a:prstGeom prst="wedgeRoundRectCallout">
            <a:avLst>
              <a:gd name="adj1" fmla="val -9997"/>
              <a:gd name="adj2" fmla="val -29336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dirty="0"/>
              <a:t>こんな画面が出たら</a:t>
            </a:r>
            <a:r>
              <a:rPr kumimoji="1" lang="en-US" altLang="ja-JP" dirty="0"/>
              <a:t>OK</a:t>
            </a:r>
            <a:endParaRPr kumimoji="1" lang="ja-JP" altLang="en-US" dirty="0"/>
          </a:p>
        </p:txBody>
      </p:sp>
    </p:spTree>
    <p:extLst>
      <p:ext uri="{BB962C8B-B14F-4D97-AF65-F5344CB8AC3E}">
        <p14:creationId xmlns:p14="http://schemas.microsoft.com/office/powerpoint/2010/main" val="142083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ベクタレイヤの合成</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東海地区がまとめられた状態になっていると思います。</a:t>
            </a:r>
            <a:endParaRPr lang="en-US" altLang="ja-JP" dirty="0"/>
          </a:p>
          <a:p>
            <a:r>
              <a:rPr lang="ja-JP" altLang="en-US" dirty="0"/>
              <a:t>市区町村名を表示しておきましょう。</a:t>
            </a:r>
            <a:endParaRPr lang="en-US" altLang="ja-JP" dirty="0"/>
          </a:p>
        </p:txBody>
      </p:sp>
      <p:pic>
        <p:nvPicPr>
          <p:cNvPr id="3" name="図 2"/>
          <p:cNvPicPr>
            <a:picLocks noChangeAspect="1"/>
          </p:cNvPicPr>
          <p:nvPr/>
        </p:nvPicPr>
        <p:blipFill>
          <a:blip r:embed="rId3"/>
          <a:stretch>
            <a:fillRect/>
          </a:stretch>
        </p:blipFill>
        <p:spPr>
          <a:xfrm>
            <a:off x="1227440" y="1797949"/>
            <a:ext cx="6126672" cy="4068819"/>
          </a:xfrm>
          <a:prstGeom prst="rect">
            <a:avLst/>
          </a:prstGeom>
        </p:spPr>
      </p:pic>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50</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069767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602166" y="1647488"/>
            <a:ext cx="3848100" cy="2466975"/>
          </a:xfrm>
          <a:prstGeom prst="rect">
            <a:avLst/>
          </a:prstGeom>
        </p:spPr>
      </p:pic>
      <p:pic>
        <p:nvPicPr>
          <p:cNvPr id="12" name="図 11"/>
          <p:cNvPicPr>
            <a:picLocks noChangeAspect="1"/>
          </p:cNvPicPr>
          <p:nvPr/>
        </p:nvPicPr>
        <p:blipFill>
          <a:blip r:embed="rId4"/>
          <a:stretch>
            <a:fillRect/>
          </a:stretch>
        </p:blipFill>
        <p:spPr>
          <a:xfrm>
            <a:off x="997297" y="3483678"/>
            <a:ext cx="4040258" cy="2922857"/>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融合</a:t>
            </a:r>
          </a:p>
        </p:txBody>
      </p:sp>
      <p:sp>
        <p:nvSpPr>
          <p:cNvPr id="6" name="テキスト ボックス 5"/>
          <p:cNvSpPr txBox="1"/>
          <p:nvPr/>
        </p:nvSpPr>
        <p:spPr>
          <a:xfrm>
            <a:off x="602166" y="724158"/>
            <a:ext cx="9199756" cy="1200329"/>
          </a:xfrm>
          <a:prstGeom prst="rect">
            <a:avLst/>
          </a:prstGeom>
          <a:noFill/>
        </p:spPr>
        <p:txBody>
          <a:bodyPr wrap="square" rtlCol="0">
            <a:spAutoFit/>
          </a:bodyPr>
          <a:lstStyle/>
          <a:p>
            <a:r>
              <a:rPr lang="ja-JP" altLang="en-US" dirty="0"/>
              <a:t>少し余談ですが</a:t>
            </a:r>
            <a:r>
              <a:rPr lang="ja-JP" altLang="en-US" dirty="0" err="1"/>
              <a:t>。。。</a:t>
            </a:r>
            <a:endParaRPr lang="en-US" altLang="ja-JP" dirty="0"/>
          </a:p>
          <a:p>
            <a:r>
              <a:rPr lang="ja-JP" altLang="en-US" dirty="0"/>
              <a:t>東海地区を一つのジオメトリにまとめてみます。</a:t>
            </a:r>
            <a:endParaRPr lang="en-US" altLang="ja-JP" dirty="0"/>
          </a:p>
          <a:p>
            <a:r>
              <a:rPr lang="ja-JP" altLang="en-US" dirty="0"/>
              <a:t>ディゾルブ（融合）したジオメトリを作成します。</a:t>
            </a:r>
            <a:endParaRPr lang="en-US" altLang="ja-JP" dirty="0"/>
          </a:p>
          <a:p>
            <a:endParaRPr lang="en-US" altLang="ja-JP" dirty="0"/>
          </a:p>
        </p:txBody>
      </p:sp>
      <p:sp>
        <p:nvSpPr>
          <p:cNvPr id="7" name="角丸四角形 6"/>
          <p:cNvSpPr/>
          <p:nvPr/>
        </p:nvSpPr>
        <p:spPr>
          <a:xfrm>
            <a:off x="602166" y="1689044"/>
            <a:ext cx="779162" cy="22730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388813" y="2880975"/>
            <a:ext cx="1511978" cy="26105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955020" y="3460481"/>
            <a:ext cx="4040258" cy="292285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a:xfrm>
            <a:off x="4953000" y="4987904"/>
            <a:ext cx="4045334" cy="831873"/>
          </a:xfrm>
          <a:prstGeom prst="wedgeRoundRectCallout">
            <a:avLst>
              <a:gd name="adj1" fmla="val -79886"/>
              <a:gd name="adj2" fmla="val 8815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入力レイヤのみ指定し、オプション指定を行わずに実行してください。</a:t>
            </a:r>
            <a:endParaRPr kumimoji="1" lang="ja-JP" altLang="en-US" dirty="0"/>
          </a:p>
        </p:txBody>
      </p:sp>
      <p:pic>
        <p:nvPicPr>
          <p:cNvPr id="16" name="図 15"/>
          <p:cNvPicPr>
            <a:picLocks noChangeAspect="1"/>
          </p:cNvPicPr>
          <p:nvPr/>
        </p:nvPicPr>
        <p:blipFill>
          <a:blip r:embed="rId5"/>
          <a:stretch>
            <a:fillRect/>
          </a:stretch>
        </p:blipFill>
        <p:spPr>
          <a:xfrm>
            <a:off x="5578877" y="1274660"/>
            <a:ext cx="4135623" cy="3489630"/>
          </a:xfrm>
          <a:prstGeom prst="rect">
            <a:avLst/>
          </a:prstGeom>
        </p:spPr>
      </p:pic>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51</a:t>
            </a:fld>
            <a:endParaRPr kumimoji="1" lang="ja-JP" altLang="en-US"/>
          </a:p>
        </p:txBody>
      </p:sp>
      <p:pic>
        <p:nvPicPr>
          <p:cNvPr id="14" name="図 13">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834922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4450266" y="1447876"/>
            <a:ext cx="4993199" cy="3690329"/>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融合</a:t>
            </a:r>
          </a:p>
        </p:txBody>
      </p:sp>
      <p:sp>
        <p:nvSpPr>
          <p:cNvPr id="6" name="テキスト ボックス 5"/>
          <p:cNvSpPr txBox="1"/>
          <p:nvPr/>
        </p:nvSpPr>
        <p:spPr>
          <a:xfrm>
            <a:off x="602166" y="724158"/>
            <a:ext cx="9199756" cy="1200329"/>
          </a:xfrm>
          <a:prstGeom prst="rect">
            <a:avLst/>
          </a:prstGeom>
          <a:noFill/>
        </p:spPr>
        <p:txBody>
          <a:bodyPr wrap="square" rtlCol="0">
            <a:spAutoFit/>
          </a:bodyPr>
          <a:lstStyle/>
          <a:p>
            <a:r>
              <a:rPr lang="ja-JP" altLang="en-US" dirty="0"/>
              <a:t>オプションを指定して県ごとに分けたジオメトリを作ってみましょう。</a:t>
            </a:r>
            <a:endParaRPr lang="en-US" altLang="ja-JP" dirty="0"/>
          </a:p>
          <a:p>
            <a:endParaRPr lang="en-US" altLang="ja-JP" dirty="0"/>
          </a:p>
          <a:p>
            <a:r>
              <a:rPr lang="ja-JP" altLang="en-US" dirty="0"/>
              <a:t>ヒント：指定するのは「</a:t>
            </a:r>
            <a:r>
              <a:rPr lang="en-US" altLang="ja-JP" dirty="0"/>
              <a:t>N03_001</a:t>
            </a:r>
            <a:r>
              <a:rPr lang="ja-JP" altLang="en-US" dirty="0"/>
              <a:t>」（都道府県名）です。</a:t>
            </a:r>
            <a:endParaRPr lang="en-US" altLang="ja-JP" dirty="0"/>
          </a:p>
          <a:p>
            <a:endParaRPr lang="en-US" altLang="ja-JP" dirty="0"/>
          </a:p>
        </p:txBody>
      </p:sp>
      <p:grpSp>
        <p:nvGrpSpPr>
          <p:cNvPr id="8" name="グループ化 7"/>
          <p:cNvGrpSpPr/>
          <p:nvPr/>
        </p:nvGrpSpPr>
        <p:grpSpPr>
          <a:xfrm>
            <a:off x="410008" y="2215348"/>
            <a:ext cx="4040258" cy="2922857"/>
            <a:chOff x="4216784" y="3142034"/>
            <a:chExt cx="4040258" cy="2922857"/>
          </a:xfrm>
        </p:grpSpPr>
        <p:pic>
          <p:nvPicPr>
            <p:cNvPr id="12" name="図 11"/>
            <p:cNvPicPr>
              <a:picLocks noChangeAspect="1"/>
            </p:cNvPicPr>
            <p:nvPr/>
          </p:nvPicPr>
          <p:blipFill>
            <a:blip r:embed="rId4"/>
            <a:stretch>
              <a:fillRect/>
            </a:stretch>
          </p:blipFill>
          <p:spPr>
            <a:xfrm>
              <a:off x="4216784" y="3142034"/>
              <a:ext cx="4040258" cy="2922857"/>
            </a:xfrm>
            <a:prstGeom prst="rect">
              <a:avLst/>
            </a:prstGeom>
          </p:spPr>
        </p:pic>
        <p:sp>
          <p:nvSpPr>
            <p:cNvPr id="11" name="角丸四角形 10"/>
            <p:cNvSpPr/>
            <p:nvPr/>
          </p:nvSpPr>
          <p:spPr>
            <a:xfrm>
              <a:off x="4216784" y="3142034"/>
              <a:ext cx="4040258" cy="292285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角丸四角形 13"/>
          <p:cNvSpPr/>
          <p:nvPr/>
        </p:nvSpPr>
        <p:spPr>
          <a:xfrm>
            <a:off x="515566" y="3103123"/>
            <a:ext cx="2412460" cy="26264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52</a:t>
            </a:fld>
            <a:endParaRPr kumimoji="1" lang="ja-JP" altLang="en-US"/>
          </a:p>
        </p:txBody>
      </p:sp>
      <p:pic>
        <p:nvPicPr>
          <p:cNvPr id="10" name="図 9">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79659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融合</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作成が完了しましたら、ディゾルブした結果をそれぞれ保存しておきましょう。</a:t>
            </a:r>
            <a:endParaRPr lang="en-US" altLang="ja-JP" dirty="0"/>
          </a:p>
        </p:txBody>
      </p:sp>
      <p:pic>
        <p:nvPicPr>
          <p:cNvPr id="3" name="図 2"/>
          <p:cNvPicPr>
            <a:picLocks noChangeAspect="1"/>
          </p:cNvPicPr>
          <p:nvPr/>
        </p:nvPicPr>
        <p:blipFill>
          <a:blip r:embed="rId3"/>
          <a:stretch>
            <a:fillRect/>
          </a:stretch>
        </p:blipFill>
        <p:spPr>
          <a:xfrm>
            <a:off x="602166" y="1892710"/>
            <a:ext cx="3687801" cy="3245495"/>
          </a:xfrm>
          <a:prstGeom prst="rect">
            <a:avLst/>
          </a:prstGeom>
        </p:spPr>
      </p:pic>
      <p:pic>
        <p:nvPicPr>
          <p:cNvPr id="4" name="図 3"/>
          <p:cNvPicPr>
            <a:picLocks noChangeAspect="1"/>
          </p:cNvPicPr>
          <p:nvPr/>
        </p:nvPicPr>
        <p:blipFill>
          <a:blip r:embed="rId4"/>
          <a:stretch>
            <a:fillRect/>
          </a:stretch>
        </p:blipFill>
        <p:spPr>
          <a:xfrm>
            <a:off x="5577322" y="1950517"/>
            <a:ext cx="3436373" cy="3187688"/>
          </a:xfrm>
          <a:prstGeom prst="rect">
            <a:avLst/>
          </a:prstGeom>
        </p:spPr>
      </p:pic>
      <p:sp>
        <p:nvSpPr>
          <p:cNvPr id="7" name="テキスト ボックス 6"/>
          <p:cNvSpPr txBox="1"/>
          <p:nvPr/>
        </p:nvSpPr>
        <p:spPr>
          <a:xfrm>
            <a:off x="1371600" y="4768873"/>
            <a:ext cx="2334638" cy="369332"/>
          </a:xfrm>
          <a:prstGeom prst="rect">
            <a:avLst/>
          </a:prstGeom>
          <a:noFill/>
        </p:spPr>
        <p:txBody>
          <a:bodyPr wrap="square" rtlCol="0">
            <a:spAutoFit/>
          </a:bodyPr>
          <a:lstStyle/>
          <a:p>
            <a:r>
              <a:rPr kumimoji="1" lang="en-US" altLang="ja-JP" dirty="0" err="1"/>
              <a:t>all.shp</a:t>
            </a:r>
            <a:endParaRPr kumimoji="1" lang="ja-JP" altLang="en-US" dirty="0"/>
          </a:p>
        </p:txBody>
      </p:sp>
      <p:sp>
        <p:nvSpPr>
          <p:cNvPr id="13" name="テキスト ボックス 12"/>
          <p:cNvSpPr txBox="1"/>
          <p:nvPr/>
        </p:nvSpPr>
        <p:spPr>
          <a:xfrm>
            <a:off x="6566170" y="4768873"/>
            <a:ext cx="2334638" cy="369332"/>
          </a:xfrm>
          <a:prstGeom prst="rect">
            <a:avLst/>
          </a:prstGeom>
          <a:noFill/>
        </p:spPr>
        <p:txBody>
          <a:bodyPr wrap="square" rtlCol="0">
            <a:spAutoFit/>
          </a:bodyPr>
          <a:lstStyle/>
          <a:p>
            <a:r>
              <a:rPr kumimoji="1" lang="en-US" altLang="ja-JP" dirty="0" err="1"/>
              <a:t>pref.shp</a:t>
            </a:r>
            <a:endParaRPr kumimoji="1" lang="ja-JP" altLang="en-US" dirty="0"/>
          </a:p>
        </p:txBody>
      </p:sp>
      <p:pic>
        <p:nvPicPr>
          <p:cNvPr id="9" name="図 8"/>
          <p:cNvPicPr>
            <a:picLocks noChangeAspect="1"/>
          </p:cNvPicPr>
          <p:nvPr/>
        </p:nvPicPr>
        <p:blipFill>
          <a:blip r:embed="rId5"/>
          <a:stretch>
            <a:fillRect/>
          </a:stretch>
        </p:blipFill>
        <p:spPr>
          <a:xfrm>
            <a:off x="3229581" y="1527852"/>
            <a:ext cx="2811363" cy="1201960"/>
          </a:xfrm>
          <a:prstGeom prst="rect">
            <a:avLst/>
          </a:prstGeom>
        </p:spPr>
      </p:pic>
      <p:sp>
        <p:nvSpPr>
          <p:cNvPr id="5" name="スライド番号プレースホルダー 4"/>
          <p:cNvSpPr>
            <a:spLocks noGrp="1"/>
          </p:cNvSpPr>
          <p:nvPr>
            <p:ph type="sldNum" sz="quarter" idx="12"/>
          </p:nvPr>
        </p:nvSpPr>
        <p:spPr/>
        <p:txBody>
          <a:bodyPr/>
          <a:lstStyle/>
          <a:p>
            <a:fld id="{723560C7-01F3-4437-BF3C-AD4701164B4A}" type="slidenum">
              <a:rPr kumimoji="1" lang="ja-JP" altLang="en-US" smtClean="0"/>
              <a:t>53</a:t>
            </a:fld>
            <a:endParaRPr kumimoji="1" lang="ja-JP" altLang="en-US"/>
          </a:p>
        </p:txBody>
      </p:sp>
      <p:pic>
        <p:nvPicPr>
          <p:cNvPr id="10" name="図 9">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709047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CSV</a:t>
            </a:r>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データの読み込み</a:t>
            </a:r>
          </a:p>
        </p:txBody>
      </p:sp>
      <p:sp>
        <p:nvSpPr>
          <p:cNvPr id="6" name="テキスト ボックス 5"/>
          <p:cNvSpPr txBox="1"/>
          <p:nvPr/>
        </p:nvSpPr>
        <p:spPr>
          <a:xfrm>
            <a:off x="602166" y="724158"/>
            <a:ext cx="9199756" cy="2031325"/>
          </a:xfrm>
          <a:prstGeom prst="rect">
            <a:avLst/>
          </a:prstGeom>
          <a:noFill/>
        </p:spPr>
        <p:txBody>
          <a:bodyPr wrap="square" rtlCol="0">
            <a:spAutoFit/>
          </a:bodyPr>
          <a:lstStyle/>
          <a:p>
            <a:r>
              <a:rPr lang="ja-JP" altLang="en-US" dirty="0"/>
              <a:t>比較的に入手し易いオープンデータの形式として、</a:t>
            </a:r>
            <a:r>
              <a:rPr lang="en-US" altLang="ja-JP" dirty="0"/>
              <a:t>CSV</a:t>
            </a:r>
            <a:r>
              <a:rPr lang="ja-JP" altLang="en-US" dirty="0"/>
              <a:t>形式により公開されているデータがあります。</a:t>
            </a:r>
            <a:endParaRPr lang="en-US" altLang="ja-JP" dirty="0"/>
          </a:p>
          <a:p>
            <a:r>
              <a:rPr lang="ja-JP" altLang="en-US" dirty="0"/>
              <a:t>今回は、</a:t>
            </a:r>
            <a:r>
              <a:rPr lang="en-US" altLang="ja-JP" dirty="0"/>
              <a:t>RESAS</a:t>
            </a:r>
            <a:r>
              <a:rPr lang="ja-JP" altLang="en-US" dirty="0"/>
              <a:t>（</a:t>
            </a:r>
            <a:r>
              <a:rPr lang="en-US" altLang="ja-JP" dirty="0">
                <a:hlinkClick r:id="rId3"/>
              </a:rPr>
              <a:t>https://resas.go.jp/</a:t>
            </a:r>
            <a:r>
              <a:rPr lang="ja-JP" altLang="en-US" dirty="0"/>
              <a:t>）から人口データを入手し東海地区の人口分布を表示させてみたいと思います。</a:t>
            </a:r>
            <a:endParaRPr lang="en-US" altLang="ja-JP" dirty="0"/>
          </a:p>
          <a:p>
            <a:r>
              <a:rPr lang="ja-JP" altLang="en-US" dirty="0"/>
              <a:t>入手したデータを利用し易い形態に加工してあります。</a:t>
            </a:r>
            <a:endParaRPr lang="en-US" altLang="ja-JP" dirty="0"/>
          </a:p>
          <a:p>
            <a:endParaRPr lang="en-US" altLang="ja-JP" dirty="0"/>
          </a:p>
          <a:p>
            <a:r>
              <a:rPr lang="en-US" altLang="ja-JP" dirty="0"/>
              <a:t>C:\tmp\FOSS4G2018QGIS\data\tokai_City_jinko.csv</a:t>
            </a:r>
          </a:p>
        </p:txBody>
      </p:sp>
      <p:pic>
        <p:nvPicPr>
          <p:cNvPr id="5" name="図 4"/>
          <p:cNvPicPr>
            <a:picLocks noChangeAspect="1"/>
          </p:cNvPicPr>
          <p:nvPr/>
        </p:nvPicPr>
        <p:blipFill>
          <a:blip r:embed="rId4"/>
          <a:stretch>
            <a:fillRect/>
          </a:stretch>
        </p:blipFill>
        <p:spPr>
          <a:xfrm>
            <a:off x="972563" y="3176790"/>
            <a:ext cx="4400550" cy="1438275"/>
          </a:xfrm>
          <a:prstGeom prst="rect">
            <a:avLst/>
          </a:prstGeom>
        </p:spPr>
      </p:pic>
      <p:sp>
        <p:nvSpPr>
          <p:cNvPr id="10" name="角丸四角形 9"/>
          <p:cNvSpPr/>
          <p:nvPr/>
        </p:nvSpPr>
        <p:spPr>
          <a:xfrm>
            <a:off x="972562" y="3988340"/>
            <a:ext cx="515769" cy="35019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1230446" y="5010678"/>
            <a:ext cx="3925214" cy="831873"/>
          </a:xfrm>
          <a:prstGeom prst="wedgeRoundRectCallout">
            <a:avLst>
              <a:gd name="adj1" fmla="val -47965"/>
              <a:gd name="adj2" fmla="val -13870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「データソースマネージャ」を開きます。</a:t>
            </a:r>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54</a:t>
            </a:fld>
            <a:endParaRPr kumimoji="1" lang="ja-JP" altLang="en-US"/>
          </a:p>
        </p:txBody>
      </p:sp>
      <p:pic>
        <p:nvPicPr>
          <p:cNvPr id="8" name="図 7">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239203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602166" y="1310896"/>
            <a:ext cx="7378231" cy="5315263"/>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CSV</a:t>
            </a:r>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データの読み込み</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en-US" altLang="ja-JP" dirty="0"/>
              <a:t>CSV</a:t>
            </a:r>
            <a:r>
              <a:rPr lang="ja-JP" altLang="en-US" dirty="0"/>
              <a:t>ファイルの読み込みに、「データソースマネージャ」を利用します。</a:t>
            </a:r>
            <a:endParaRPr lang="en-US" altLang="ja-JP" dirty="0"/>
          </a:p>
        </p:txBody>
      </p:sp>
      <p:sp>
        <p:nvSpPr>
          <p:cNvPr id="10" name="角丸四角形 9"/>
          <p:cNvSpPr/>
          <p:nvPr/>
        </p:nvSpPr>
        <p:spPr>
          <a:xfrm>
            <a:off x="2645720" y="1682824"/>
            <a:ext cx="5155863" cy="35019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3511685" y="1124904"/>
            <a:ext cx="5693394" cy="474167"/>
          </a:xfrm>
          <a:prstGeom prst="wedgeRoundRectCallout">
            <a:avLst>
              <a:gd name="adj1" fmla="val -46872"/>
              <a:gd name="adj2" fmla="val 7178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a:t>C:\tmp\FOSS4G2018QGIS\data\tokai_City_jinko.csv</a:t>
            </a:r>
            <a:endParaRPr kumimoji="1" lang="ja-JP" altLang="en-US" dirty="0"/>
          </a:p>
        </p:txBody>
      </p:sp>
      <p:sp>
        <p:nvSpPr>
          <p:cNvPr id="8" name="角丸四角形 7"/>
          <p:cNvSpPr/>
          <p:nvPr/>
        </p:nvSpPr>
        <p:spPr>
          <a:xfrm>
            <a:off x="2821022" y="3083120"/>
            <a:ext cx="4017523" cy="856748"/>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806432" y="3939868"/>
            <a:ext cx="2110902" cy="115759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a:xfrm>
            <a:off x="4766552" y="2221062"/>
            <a:ext cx="3521411" cy="831873"/>
          </a:xfrm>
          <a:prstGeom prst="wedgeRoundRectCallout">
            <a:avLst>
              <a:gd name="adj1" fmla="val -60960"/>
              <a:gd name="adj2" fmla="val 10452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dirty="0"/>
              <a:t>最初のヘッダ１行を無視します。</a:t>
            </a:r>
            <a:endParaRPr kumimoji="1" lang="ja-JP" altLang="en-US" dirty="0"/>
          </a:p>
        </p:txBody>
      </p:sp>
      <p:sp>
        <p:nvSpPr>
          <p:cNvPr id="14" name="角丸四角形吹き出し 13"/>
          <p:cNvSpPr/>
          <p:nvPr/>
        </p:nvSpPr>
        <p:spPr>
          <a:xfrm>
            <a:off x="5077840" y="4359796"/>
            <a:ext cx="3521411" cy="447639"/>
          </a:xfrm>
          <a:prstGeom prst="wedgeRoundRectCallout">
            <a:avLst>
              <a:gd name="adj1" fmla="val -63999"/>
              <a:gd name="adj2" fmla="val 1565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dirty="0"/>
              <a:t>「ジオメトリなし」を指定</a:t>
            </a:r>
            <a:endParaRPr kumimoji="1" lang="ja-JP" altLang="en-US" dirty="0"/>
          </a:p>
        </p:txBody>
      </p:sp>
      <p:sp>
        <p:nvSpPr>
          <p:cNvPr id="15" name="角丸四角形 14"/>
          <p:cNvSpPr/>
          <p:nvPr/>
        </p:nvSpPr>
        <p:spPr>
          <a:xfrm>
            <a:off x="6429982" y="6235430"/>
            <a:ext cx="729575" cy="31128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55</a:t>
            </a:fld>
            <a:endParaRPr kumimoji="1" lang="ja-JP" altLang="en-US"/>
          </a:p>
        </p:txBody>
      </p:sp>
      <p:pic>
        <p:nvPicPr>
          <p:cNvPr id="16" name="図 15">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669388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768485" y="1848254"/>
            <a:ext cx="7410252" cy="4854327"/>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属性を結合</a:t>
            </a:r>
          </a:p>
        </p:txBody>
      </p:sp>
      <p:sp>
        <p:nvSpPr>
          <p:cNvPr id="6" name="テキスト ボックス 5"/>
          <p:cNvSpPr txBox="1"/>
          <p:nvPr/>
        </p:nvSpPr>
        <p:spPr>
          <a:xfrm>
            <a:off x="602166" y="724158"/>
            <a:ext cx="9199756" cy="1200329"/>
          </a:xfrm>
          <a:prstGeom prst="rect">
            <a:avLst/>
          </a:prstGeom>
          <a:noFill/>
        </p:spPr>
        <p:txBody>
          <a:bodyPr wrap="square" rtlCol="0">
            <a:spAutoFit/>
          </a:bodyPr>
          <a:lstStyle/>
          <a:p>
            <a:r>
              <a:rPr lang="ja-JP" altLang="en-US" dirty="0"/>
              <a:t>読込んだ</a:t>
            </a:r>
            <a:r>
              <a:rPr lang="en-US" altLang="ja-JP" dirty="0"/>
              <a:t>CSV</a:t>
            </a:r>
            <a:r>
              <a:rPr lang="ja-JP" altLang="en-US" dirty="0"/>
              <a:t>データを市町村単位に分類されている</a:t>
            </a:r>
            <a:r>
              <a:rPr lang="en-US" altLang="ja-JP" dirty="0" err="1"/>
              <a:t>tokai</a:t>
            </a:r>
            <a:r>
              <a:rPr lang="ja-JP" altLang="en-US" dirty="0"/>
              <a:t>レイヤに結合し、レイヤのデータとして利用できるように設定します。</a:t>
            </a:r>
            <a:endParaRPr lang="en-US" altLang="ja-JP" dirty="0"/>
          </a:p>
          <a:p>
            <a:r>
              <a:rPr lang="en-US" altLang="ja-JP" dirty="0" err="1"/>
              <a:t>tokai</a:t>
            </a:r>
            <a:r>
              <a:rPr lang="ja-JP" altLang="en-US" dirty="0"/>
              <a:t>レイヤをダブルクリックしてレイヤプロパティ画面を表示します。</a:t>
            </a:r>
            <a:endParaRPr lang="en-US" altLang="ja-JP" dirty="0"/>
          </a:p>
          <a:p>
            <a:endParaRPr lang="en-US" altLang="ja-JP" dirty="0"/>
          </a:p>
        </p:txBody>
      </p:sp>
      <p:sp>
        <p:nvSpPr>
          <p:cNvPr id="10" name="角丸四角形 9"/>
          <p:cNvSpPr/>
          <p:nvPr/>
        </p:nvSpPr>
        <p:spPr>
          <a:xfrm>
            <a:off x="768485" y="4138436"/>
            <a:ext cx="982494" cy="35019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768485" y="5196791"/>
            <a:ext cx="1712068" cy="831873"/>
          </a:xfrm>
          <a:prstGeom prst="wedgeRoundRectCallout">
            <a:avLst>
              <a:gd name="adj1" fmla="val -40035"/>
              <a:gd name="adj2" fmla="val -1351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①「結合」タブを開きます。</a:t>
            </a:r>
          </a:p>
        </p:txBody>
      </p:sp>
      <p:sp>
        <p:nvSpPr>
          <p:cNvPr id="8" name="角丸四角形 7"/>
          <p:cNvSpPr/>
          <p:nvPr/>
        </p:nvSpPr>
        <p:spPr>
          <a:xfrm>
            <a:off x="3239312" y="2856363"/>
            <a:ext cx="3268492" cy="665050"/>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239312" y="4156107"/>
            <a:ext cx="3268492" cy="123301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3239312" y="5389123"/>
            <a:ext cx="3268492" cy="48940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a:xfrm>
            <a:off x="5408579" y="1585937"/>
            <a:ext cx="4212075" cy="1196174"/>
          </a:xfrm>
          <a:prstGeom prst="wedgeRoundRectCallout">
            <a:avLst>
              <a:gd name="adj1" fmla="val -34451"/>
              <a:gd name="adj2" fmla="val 781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②レイヤ結合の対象に</a:t>
            </a:r>
            <a:r>
              <a:rPr lang="en-US" altLang="ja-JP" dirty="0" err="1"/>
              <a:t>tokai_City_jinko</a:t>
            </a:r>
            <a:endParaRPr lang="en-US" altLang="ja-JP" dirty="0"/>
          </a:p>
          <a:p>
            <a:r>
              <a:rPr kumimoji="1" lang="ja-JP" altLang="en-US" dirty="0"/>
              <a:t>結合フィールドに</a:t>
            </a:r>
            <a:r>
              <a:rPr kumimoji="1" lang="en-US" altLang="ja-JP" dirty="0"/>
              <a:t>N003_007</a:t>
            </a:r>
          </a:p>
          <a:p>
            <a:r>
              <a:rPr lang="ja-JP" altLang="en-US" dirty="0"/>
              <a:t>ターゲットフィールドに</a:t>
            </a:r>
            <a:r>
              <a:rPr lang="en-US" altLang="ja-JP" dirty="0"/>
              <a:t>N003_007</a:t>
            </a:r>
          </a:p>
          <a:p>
            <a:r>
              <a:rPr kumimoji="1" lang="ja-JP" altLang="en-US" dirty="0"/>
              <a:t>をそれぞれ指定します。</a:t>
            </a:r>
          </a:p>
        </p:txBody>
      </p:sp>
      <p:sp>
        <p:nvSpPr>
          <p:cNvPr id="16" name="角丸四角形吹き出し 15"/>
          <p:cNvSpPr/>
          <p:nvPr/>
        </p:nvSpPr>
        <p:spPr>
          <a:xfrm>
            <a:off x="5454995" y="3713987"/>
            <a:ext cx="4212075" cy="1196174"/>
          </a:xfrm>
          <a:prstGeom prst="wedgeRoundRectCallout">
            <a:avLst>
              <a:gd name="adj1" fmla="val -65629"/>
              <a:gd name="adj2" fmla="val 3589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③人口が含まれているフィールドは</a:t>
            </a:r>
            <a:endParaRPr kumimoji="1" lang="en-US" altLang="ja-JP" dirty="0"/>
          </a:p>
          <a:p>
            <a:r>
              <a:rPr lang="en-US" altLang="ja-JP" dirty="0"/>
              <a:t>Y2020</a:t>
            </a:r>
            <a:r>
              <a:rPr lang="ja-JP" altLang="en-US" dirty="0"/>
              <a:t>と</a:t>
            </a:r>
            <a:r>
              <a:rPr lang="en-US" altLang="ja-JP" dirty="0"/>
              <a:t>Y2040</a:t>
            </a:r>
            <a:r>
              <a:rPr lang="ja-JP" altLang="en-US" dirty="0"/>
              <a:t>なので、結合対象のフィールを指定します。</a:t>
            </a:r>
            <a:endParaRPr kumimoji="1" lang="ja-JP" altLang="en-US" dirty="0"/>
          </a:p>
        </p:txBody>
      </p:sp>
      <p:sp>
        <p:nvSpPr>
          <p:cNvPr id="17" name="角丸四角形吹き出し 16"/>
          <p:cNvSpPr/>
          <p:nvPr/>
        </p:nvSpPr>
        <p:spPr>
          <a:xfrm>
            <a:off x="5454995" y="5310913"/>
            <a:ext cx="4212075" cy="514641"/>
          </a:xfrm>
          <a:prstGeom prst="wedgeRoundRectCallout">
            <a:avLst>
              <a:gd name="adj1" fmla="val -65629"/>
              <a:gd name="adj2" fmla="val 3589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「カラムフィールド名の接頭辞」は不要なので、デフォルトの状態から削除します。</a:t>
            </a:r>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56</a:t>
            </a:fld>
            <a:endParaRPr kumimoji="1" lang="ja-JP" altLang="en-US"/>
          </a:p>
        </p:txBody>
      </p:sp>
      <p:pic>
        <p:nvPicPr>
          <p:cNvPr id="14" name="図 13">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506285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属性を結合</a:t>
            </a:r>
          </a:p>
        </p:txBody>
      </p:sp>
      <p:sp>
        <p:nvSpPr>
          <p:cNvPr id="6" name="テキスト ボックス 5"/>
          <p:cNvSpPr txBox="1"/>
          <p:nvPr/>
        </p:nvSpPr>
        <p:spPr>
          <a:xfrm>
            <a:off x="602166" y="724158"/>
            <a:ext cx="9199756" cy="1200329"/>
          </a:xfrm>
          <a:prstGeom prst="rect">
            <a:avLst/>
          </a:prstGeom>
          <a:noFill/>
        </p:spPr>
        <p:txBody>
          <a:bodyPr wrap="square" rtlCol="0">
            <a:spAutoFit/>
          </a:bodyPr>
          <a:lstStyle/>
          <a:p>
            <a:r>
              <a:rPr lang="ja-JP" altLang="en-US" dirty="0"/>
              <a:t>レイヤプロパティ画面を閉じて、</a:t>
            </a:r>
            <a:r>
              <a:rPr lang="en-US" altLang="ja-JP" dirty="0" err="1"/>
              <a:t>tokai</a:t>
            </a:r>
            <a:r>
              <a:rPr lang="ja-JP" altLang="en-US" dirty="0"/>
              <a:t>レイヤの属性テーブルを表示します。</a:t>
            </a:r>
            <a:endParaRPr lang="en-US" altLang="ja-JP" dirty="0"/>
          </a:p>
          <a:p>
            <a:r>
              <a:rPr lang="en-US" altLang="ja-JP" dirty="0"/>
              <a:t>Y2020</a:t>
            </a:r>
            <a:r>
              <a:rPr lang="ja-JP" altLang="en-US" dirty="0"/>
              <a:t>と</a:t>
            </a:r>
            <a:r>
              <a:rPr lang="en-US" altLang="ja-JP" dirty="0"/>
              <a:t>Y2040</a:t>
            </a:r>
            <a:r>
              <a:rPr lang="ja-JP" altLang="en-US" dirty="0"/>
              <a:t>が追加されていることが確認できます。</a:t>
            </a:r>
            <a:endParaRPr lang="en-US" altLang="ja-JP" dirty="0"/>
          </a:p>
          <a:p>
            <a:r>
              <a:rPr lang="en-US" altLang="ja-JP" dirty="0"/>
              <a:t>Y2020</a:t>
            </a:r>
            <a:r>
              <a:rPr lang="ja-JP" altLang="en-US" dirty="0"/>
              <a:t>：</a:t>
            </a:r>
            <a:r>
              <a:rPr lang="en-US" altLang="ja-JP" dirty="0"/>
              <a:t>2020</a:t>
            </a:r>
            <a:r>
              <a:rPr lang="ja-JP" altLang="en-US" dirty="0"/>
              <a:t>年における人口予測</a:t>
            </a:r>
            <a:endParaRPr lang="en-US" altLang="ja-JP" dirty="0"/>
          </a:p>
          <a:p>
            <a:r>
              <a:rPr lang="en-US" altLang="ja-JP" dirty="0"/>
              <a:t>Y2040</a:t>
            </a:r>
            <a:r>
              <a:rPr lang="ja-JP" altLang="en-US" dirty="0"/>
              <a:t>：</a:t>
            </a:r>
            <a:r>
              <a:rPr lang="en-US" altLang="ja-JP" dirty="0"/>
              <a:t>2040</a:t>
            </a:r>
            <a:r>
              <a:rPr lang="ja-JP" altLang="en-US" dirty="0"/>
              <a:t>年における人口予測</a:t>
            </a:r>
            <a:endParaRPr lang="en-US" altLang="ja-JP" dirty="0"/>
          </a:p>
        </p:txBody>
      </p:sp>
      <p:pic>
        <p:nvPicPr>
          <p:cNvPr id="3" name="図 2"/>
          <p:cNvPicPr>
            <a:picLocks noChangeAspect="1"/>
          </p:cNvPicPr>
          <p:nvPr/>
        </p:nvPicPr>
        <p:blipFill>
          <a:blip r:embed="rId3"/>
          <a:stretch>
            <a:fillRect/>
          </a:stretch>
        </p:blipFill>
        <p:spPr>
          <a:xfrm>
            <a:off x="602166" y="1823064"/>
            <a:ext cx="8546692" cy="4597191"/>
          </a:xfrm>
          <a:prstGeom prst="rect">
            <a:avLst/>
          </a:prstGeom>
        </p:spPr>
      </p:pic>
      <p:sp>
        <p:nvSpPr>
          <p:cNvPr id="8" name="角丸四角形 7"/>
          <p:cNvSpPr/>
          <p:nvPr/>
        </p:nvSpPr>
        <p:spPr>
          <a:xfrm>
            <a:off x="6984460" y="2276271"/>
            <a:ext cx="1819072" cy="414398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57</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756411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市町村毎の人口分布</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en-US" altLang="ja-JP" dirty="0" err="1"/>
              <a:t>tokai</a:t>
            </a:r>
            <a:r>
              <a:rPr lang="ja-JP" altLang="en-US" dirty="0"/>
              <a:t>レイヤを使用して、人口分布を表示してみます。</a:t>
            </a:r>
            <a:endParaRPr lang="en-US" altLang="ja-JP" dirty="0"/>
          </a:p>
          <a:p>
            <a:r>
              <a:rPr lang="ja-JP" altLang="en-US" dirty="0"/>
              <a:t>レイヤプロパティの「シンボロジー」を開きます。</a:t>
            </a:r>
            <a:endParaRPr lang="en-US" altLang="ja-JP" dirty="0"/>
          </a:p>
        </p:txBody>
      </p:sp>
      <p:grpSp>
        <p:nvGrpSpPr>
          <p:cNvPr id="5" name="グループ化 4"/>
          <p:cNvGrpSpPr/>
          <p:nvPr/>
        </p:nvGrpSpPr>
        <p:grpSpPr>
          <a:xfrm>
            <a:off x="350196" y="1342418"/>
            <a:ext cx="5837370" cy="5252936"/>
            <a:chOff x="924128" y="1459149"/>
            <a:chExt cx="5837370" cy="5252936"/>
          </a:xfrm>
        </p:grpSpPr>
        <p:pic>
          <p:nvPicPr>
            <p:cNvPr id="4" name="図 3"/>
            <p:cNvPicPr>
              <a:picLocks noChangeAspect="1"/>
            </p:cNvPicPr>
            <p:nvPr/>
          </p:nvPicPr>
          <p:blipFill>
            <a:blip r:embed="rId3"/>
            <a:stretch>
              <a:fillRect/>
            </a:stretch>
          </p:blipFill>
          <p:spPr>
            <a:xfrm>
              <a:off x="995742" y="1459149"/>
              <a:ext cx="5765756" cy="5252936"/>
            </a:xfrm>
            <a:prstGeom prst="rect">
              <a:avLst/>
            </a:prstGeom>
          </p:spPr>
        </p:pic>
        <p:sp>
          <p:nvSpPr>
            <p:cNvPr id="7" name="角丸四角形 6"/>
            <p:cNvSpPr/>
            <p:nvPr/>
          </p:nvSpPr>
          <p:spPr>
            <a:xfrm>
              <a:off x="924128" y="2451370"/>
              <a:ext cx="1157591" cy="27237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081719" y="1682884"/>
              <a:ext cx="4679779" cy="24319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2081719" y="1926077"/>
              <a:ext cx="4241260" cy="22373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081718" y="5768504"/>
              <a:ext cx="690665" cy="223734"/>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角丸四角形吹き出し 10"/>
          <p:cNvSpPr/>
          <p:nvPr/>
        </p:nvSpPr>
        <p:spPr>
          <a:xfrm>
            <a:off x="5486400" y="2276274"/>
            <a:ext cx="2889115" cy="710117"/>
          </a:xfrm>
          <a:prstGeom prst="wedgeRoundRectCallout">
            <a:avLst>
              <a:gd name="adj1" fmla="val -70940"/>
              <a:gd name="adj2" fmla="val -12161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a:t>
            </a:r>
            <a:r>
              <a:rPr kumimoji="1" lang="en-US" altLang="ja-JP" dirty="0"/>
              <a:t>Graduated</a:t>
            </a:r>
            <a:r>
              <a:rPr kumimoji="1" lang="ja-JP" altLang="en-US" dirty="0"/>
              <a:t>」を指定。</a:t>
            </a:r>
            <a:endParaRPr kumimoji="1" lang="en-US" altLang="ja-JP" dirty="0"/>
          </a:p>
          <a:p>
            <a:r>
              <a:rPr lang="ja-JP" altLang="en-US" dirty="0"/>
              <a:t>対象カラム「</a:t>
            </a:r>
            <a:r>
              <a:rPr lang="en-US" altLang="ja-JP" dirty="0"/>
              <a:t>Y2020</a:t>
            </a:r>
            <a:r>
              <a:rPr lang="ja-JP" altLang="en-US" dirty="0"/>
              <a:t>」を指定。</a:t>
            </a:r>
            <a:endParaRPr lang="en-US" altLang="ja-JP" dirty="0"/>
          </a:p>
        </p:txBody>
      </p:sp>
      <p:sp>
        <p:nvSpPr>
          <p:cNvPr id="12" name="角丸四角形吹き出し 11"/>
          <p:cNvSpPr/>
          <p:nvPr/>
        </p:nvSpPr>
        <p:spPr>
          <a:xfrm>
            <a:off x="3847676" y="4221806"/>
            <a:ext cx="2889115" cy="710117"/>
          </a:xfrm>
          <a:prstGeom prst="wedgeRoundRectCallout">
            <a:avLst>
              <a:gd name="adj1" fmla="val -107303"/>
              <a:gd name="adj2" fmla="val 14824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dirty="0"/>
              <a:t>取り敢えず、適当に「分類」ボタンで分類。</a:t>
            </a:r>
            <a:endParaRPr lang="en-US" altLang="ja-JP"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58</a:t>
            </a:fld>
            <a:endParaRPr kumimoji="1" lang="ja-JP" altLang="en-US"/>
          </a:p>
        </p:txBody>
      </p:sp>
      <p:pic>
        <p:nvPicPr>
          <p:cNvPr id="13" name="図 12">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95681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市町村毎の人口分布</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923330"/>
          </a:xfrm>
          <a:prstGeom prst="rect">
            <a:avLst/>
          </a:prstGeom>
          <a:noFill/>
        </p:spPr>
        <p:txBody>
          <a:bodyPr wrap="square" rtlCol="0">
            <a:spAutoFit/>
          </a:bodyPr>
          <a:lstStyle/>
          <a:p>
            <a:r>
              <a:rPr lang="ja-JP" altLang="en-US" dirty="0"/>
              <a:t>名古屋市は区単位に分かれているため、あまり人口密度が多くない様に見えます。</a:t>
            </a:r>
            <a:endParaRPr lang="en-US" altLang="ja-JP" dirty="0"/>
          </a:p>
          <a:p>
            <a:r>
              <a:rPr lang="ja-JP" altLang="en-US" dirty="0"/>
              <a:t>ところどころ抜けているのは、静岡市と浜松市に関して</a:t>
            </a:r>
            <a:r>
              <a:rPr lang="en-US" altLang="ja-JP" dirty="0"/>
              <a:t>2020</a:t>
            </a:r>
            <a:r>
              <a:rPr lang="ja-JP" altLang="en-US" dirty="0"/>
              <a:t>年における人口予測データが登録されていなかったためです。</a:t>
            </a:r>
            <a:endParaRPr lang="en-US" altLang="ja-JP" dirty="0"/>
          </a:p>
        </p:txBody>
      </p:sp>
      <p:pic>
        <p:nvPicPr>
          <p:cNvPr id="3" name="図 2"/>
          <p:cNvPicPr>
            <a:picLocks noChangeAspect="1"/>
          </p:cNvPicPr>
          <p:nvPr/>
        </p:nvPicPr>
        <p:blipFill>
          <a:blip r:embed="rId3"/>
          <a:stretch>
            <a:fillRect/>
          </a:stretch>
        </p:blipFill>
        <p:spPr>
          <a:xfrm>
            <a:off x="1819073" y="1582576"/>
            <a:ext cx="6031150" cy="4863830"/>
          </a:xfrm>
          <a:prstGeom prst="rect">
            <a:avLst/>
          </a:prstGeom>
        </p:spPr>
      </p:pic>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59</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57840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作業準備</a:t>
            </a:r>
          </a:p>
        </p:txBody>
      </p:sp>
      <p:sp>
        <p:nvSpPr>
          <p:cNvPr id="5" name="テキスト ボックス 4"/>
          <p:cNvSpPr txBox="1"/>
          <p:nvPr/>
        </p:nvSpPr>
        <p:spPr>
          <a:xfrm>
            <a:off x="602166" y="1059366"/>
            <a:ext cx="8923036" cy="4801314"/>
          </a:xfrm>
          <a:prstGeom prst="rect">
            <a:avLst/>
          </a:prstGeom>
          <a:noFill/>
        </p:spPr>
        <p:txBody>
          <a:bodyPr wrap="square" rtlCol="0">
            <a:spAutoFit/>
          </a:bodyPr>
          <a:lstStyle/>
          <a:p>
            <a:r>
              <a:rPr kumimoji="1" lang="ja-JP" altLang="en-US" dirty="0"/>
              <a:t>これからフォルダーを作る事があります。その際の注意点です！日本語厳禁！！</a:t>
            </a:r>
            <a:endParaRPr kumimoji="1" lang="en-US" altLang="ja-JP" dirty="0"/>
          </a:p>
          <a:p>
            <a:endParaRPr lang="en-US" altLang="ja-JP" dirty="0"/>
          </a:p>
          <a:p>
            <a:r>
              <a:rPr kumimoji="1" lang="en-US" altLang="ja-JP" dirty="0"/>
              <a:t>※</a:t>
            </a:r>
            <a:r>
              <a:rPr kumimoji="1" lang="ja-JP" altLang="en-US" dirty="0"/>
              <a:t>フォルダー名に日本語が含まれると正常に動作しません。ご注意ください。</a:t>
            </a:r>
            <a:endParaRPr kumimoji="1" lang="en-US" altLang="ja-JP" dirty="0"/>
          </a:p>
          <a:p>
            <a:r>
              <a:rPr kumimoji="1" lang="en-US" altLang="ja-JP" dirty="0"/>
              <a:t>※</a:t>
            </a:r>
            <a:r>
              <a:rPr lang="ja-JP" altLang="en-US" dirty="0"/>
              <a:t>フルパスの途中に日本語が入るのもダメです。</a:t>
            </a:r>
            <a:endParaRPr lang="en-US" altLang="ja-JP" dirty="0"/>
          </a:p>
          <a:p>
            <a:endParaRPr kumimoji="1" lang="en-US" altLang="ja-JP" dirty="0"/>
          </a:p>
          <a:p>
            <a:r>
              <a:rPr lang="ja-JP" altLang="en-US" dirty="0"/>
              <a:t>例えば、こんな感じです。</a:t>
            </a:r>
            <a:endParaRPr lang="en-US" altLang="ja-JP" dirty="0"/>
          </a:p>
          <a:p>
            <a:endParaRPr kumimoji="1" lang="en-US" altLang="ja-JP" dirty="0"/>
          </a:p>
          <a:p>
            <a:r>
              <a:rPr lang="en-US" altLang="ja-JP" dirty="0"/>
              <a:t>C:\tmp\FOSS4G2018QGIS</a:t>
            </a:r>
          </a:p>
          <a:p>
            <a:endParaRPr lang="en-US" altLang="ja-JP" dirty="0"/>
          </a:p>
          <a:p>
            <a:r>
              <a:rPr lang="ja-JP" altLang="en-US" dirty="0"/>
              <a:t>デスクトップに英数のフォルダ名を作っても大丈夫でした！</a:t>
            </a:r>
            <a:endParaRPr lang="en-US" altLang="ja-JP" dirty="0"/>
          </a:p>
          <a:p>
            <a:endParaRPr lang="en-US" altLang="ja-JP" dirty="0"/>
          </a:p>
          <a:p>
            <a:endParaRPr lang="en-US" altLang="ja-JP" dirty="0"/>
          </a:p>
          <a:p>
            <a:r>
              <a:rPr lang="ja-JP" altLang="en-US" dirty="0"/>
              <a:t>ファイルを下記の場所から取得してください。</a:t>
            </a:r>
            <a:endParaRPr lang="en-US" altLang="ja-JP" dirty="0"/>
          </a:p>
          <a:p>
            <a:r>
              <a:rPr lang="en-US" altLang="ja-JP" dirty="0"/>
              <a:t>https://github.com/kenzkenz/qgis</a:t>
            </a:r>
          </a:p>
          <a:p>
            <a:endParaRPr lang="en-US" altLang="ja-JP" dirty="0"/>
          </a:p>
          <a:p>
            <a:endParaRPr lang="en-US" altLang="ja-JP" dirty="0"/>
          </a:p>
          <a:p>
            <a:endParaRPr lang="en-US" altLang="ja-JP" dirty="0"/>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6</a:t>
            </a:fld>
            <a:endParaRPr kumimoji="1" lang="ja-JP" altLang="en-US" dirty="0"/>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67255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en-US" altLang="ja-JP" dirty="0"/>
              <a:t>2020</a:t>
            </a:r>
            <a:r>
              <a:rPr lang="ja-JP" altLang="en-US" dirty="0"/>
              <a:t>年に対する</a:t>
            </a:r>
            <a:r>
              <a:rPr lang="en-US" altLang="ja-JP" dirty="0"/>
              <a:t>2040</a:t>
            </a:r>
            <a:r>
              <a:rPr lang="ja-JP" altLang="en-US" dirty="0"/>
              <a:t>年の人口増減を解析してみます。</a:t>
            </a:r>
            <a:endParaRPr lang="en-US" altLang="ja-JP" dirty="0"/>
          </a:p>
          <a:p>
            <a:r>
              <a:rPr lang="ja-JP" altLang="en-US" dirty="0"/>
              <a:t>まず準備としてレイヤを複製します。</a:t>
            </a:r>
            <a:endParaRPr lang="en-US" altLang="ja-JP" dirty="0"/>
          </a:p>
        </p:txBody>
      </p:sp>
      <p:pic>
        <p:nvPicPr>
          <p:cNvPr id="5" name="図 4"/>
          <p:cNvPicPr>
            <a:picLocks noChangeAspect="1"/>
          </p:cNvPicPr>
          <p:nvPr/>
        </p:nvPicPr>
        <p:blipFill>
          <a:blip r:embed="rId3"/>
          <a:stretch>
            <a:fillRect/>
          </a:stretch>
        </p:blipFill>
        <p:spPr>
          <a:xfrm>
            <a:off x="602166" y="1789889"/>
            <a:ext cx="2376273" cy="3863502"/>
          </a:xfrm>
          <a:prstGeom prst="rect">
            <a:avLst/>
          </a:prstGeom>
        </p:spPr>
      </p:pic>
      <p:sp>
        <p:nvSpPr>
          <p:cNvPr id="7" name="角丸四角形 6"/>
          <p:cNvSpPr/>
          <p:nvPr/>
        </p:nvSpPr>
        <p:spPr>
          <a:xfrm>
            <a:off x="711740" y="4426087"/>
            <a:ext cx="912779" cy="19455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吹き出し 7"/>
          <p:cNvSpPr/>
          <p:nvPr/>
        </p:nvSpPr>
        <p:spPr>
          <a:xfrm>
            <a:off x="3122578" y="1322964"/>
            <a:ext cx="2752927" cy="710117"/>
          </a:xfrm>
          <a:prstGeom prst="wedgeRoundRectCallout">
            <a:avLst>
              <a:gd name="adj1" fmla="val -78681"/>
              <a:gd name="adj2" fmla="val 14824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レイヤを右クリックしてメニューから「レイヤの複製」を選択。</a:t>
            </a:r>
            <a:endParaRPr lang="en-US" altLang="ja-JP" sz="1400" dirty="0"/>
          </a:p>
        </p:txBody>
      </p:sp>
      <p:sp>
        <p:nvSpPr>
          <p:cNvPr id="9" name="上矢印 8"/>
          <p:cNvSpPr/>
          <p:nvPr/>
        </p:nvSpPr>
        <p:spPr>
          <a:xfrm rot="2164537">
            <a:off x="1338815" y="2718050"/>
            <a:ext cx="316448" cy="1827854"/>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5011365" y="2024366"/>
            <a:ext cx="3952875" cy="3629025"/>
          </a:xfrm>
          <a:prstGeom prst="rect">
            <a:avLst/>
          </a:prstGeom>
        </p:spPr>
      </p:pic>
      <p:sp>
        <p:nvSpPr>
          <p:cNvPr id="11" name="上矢印 10"/>
          <p:cNvSpPr/>
          <p:nvPr/>
        </p:nvSpPr>
        <p:spPr>
          <a:xfrm rot="5400000">
            <a:off x="3614968" y="3248006"/>
            <a:ext cx="759867" cy="1181745"/>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2" name="角丸四角形 11"/>
          <p:cNvSpPr/>
          <p:nvPr/>
        </p:nvSpPr>
        <p:spPr>
          <a:xfrm>
            <a:off x="5497749" y="4912469"/>
            <a:ext cx="2868038" cy="26264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a:xfrm>
            <a:off x="3422106" y="5537471"/>
            <a:ext cx="2752927" cy="710117"/>
          </a:xfrm>
          <a:prstGeom prst="wedgeRoundRectCallout">
            <a:avLst>
              <a:gd name="adj1" fmla="val 78563"/>
              <a:gd name="adj2" fmla="val -1133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レイヤの複製（コピー）が作成れます。</a:t>
            </a:r>
            <a:endParaRPr lang="en-US" altLang="ja-JP"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60</a:t>
            </a:fld>
            <a:endParaRPr kumimoji="1" lang="ja-JP" altLang="en-US"/>
          </a:p>
        </p:txBody>
      </p:sp>
      <p:pic>
        <p:nvPicPr>
          <p:cNvPr id="14" name="図 13">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172599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523875" y="1254754"/>
            <a:ext cx="4429125" cy="390525"/>
          </a:xfrm>
          <a:prstGeom prst="rect">
            <a:avLst/>
          </a:prstGeom>
        </p:spPr>
      </p:pic>
      <p:pic>
        <p:nvPicPr>
          <p:cNvPr id="14" name="図 13"/>
          <p:cNvPicPr>
            <a:picLocks noChangeAspect="1"/>
          </p:cNvPicPr>
          <p:nvPr/>
        </p:nvPicPr>
        <p:blipFill>
          <a:blip r:embed="rId4"/>
          <a:stretch>
            <a:fillRect/>
          </a:stretch>
        </p:blipFill>
        <p:spPr>
          <a:xfrm>
            <a:off x="441960" y="1857037"/>
            <a:ext cx="3374665" cy="3106318"/>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複製したレイヤの名前を「人口増減」に変更し、</a:t>
            </a:r>
            <a:endParaRPr lang="en-US" altLang="ja-JP" dirty="0"/>
          </a:p>
        </p:txBody>
      </p:sp>
      <p:sp>
        <p:nvSpPr>
          <p:cNvPr id="7" name="角丸四角形 6"/>
          <p:cNvSpPr/>
          <p:nvPr/>
        </p:nvSpPr>
        <p:spPr>
          <a:xfrm>
            <a:off x="867202" y="4284910"/>
            <a:ext cx="1071237" cy="28210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吹き出し 7"/>
          <p:cNvSpPr/>
          <p:nvPr/>
        </p:nvSpPr>
        <p:spPr>
          <a:xfrm>
            <a:off x="560532" y="5690445"/>
            <a:ext cx="2752927" cy="710117"/>
          </a:xfrm>
          <a:prstGeom prst="wedgeRoundRectCallout">
            <a:avLst>
              <a:gd name="adj1" fmla="val -39105"/>
              <a:gd name="adj2" fmla="val -25175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レイヤを右クリックしてメニューから「レイヤの複製」を選択。</a:t>
            </a:r>
            <a:endParaRPr lang="en-US" altLang="ja-JP" sz="1400" dirty="0"/>
          </a:p>
        </p:txBody>
      </p:sp>
      <p:sp>
        <p:nvSpPr>
          <p:cNvPr id="9" name="上矢印 8"/>
          <p:cNvSpPr/>
          <p:nvPr/>
        </p:nvSpPr>
        <p:spPr>
          <a:xfrm rot="1971516">
            <a:off x="1982255" y="1369358"/>
            <a:ext cx="316448" cy="3258206"/>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角丸四角形 14"/>
          <p:cNvSpPr/>
          <p:nvPr/>
        </p:nvSpPr>
        <p:spPr>
          <a:xfrm>
            <a:off x="2796151" y="1305248"/>
            <a:ext cx="347894" cy="328839"/>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rotWithShape="1">
          <a:blip r:embed="rId5"/>
          <a:srcRect b="17835"/>
          <a:stretch/>
        </p:blipFill>
        <p:spPr>
          <a:xfrm>
            <a:off x="4782661" y="1142002"/>
            <a:ext cx="4336824" cy="5112883"/>
          </a:xfrm>
          <a:prstGeom prst="rect">
            <a:avLst/>
          </a:prstGeom>
        </p:spPr>
      </p:pic>
      <p:sp>
        <p:nvSpPr>
          <p:cNvPr id="16" name="上矢印 15"/>
          <p:cNvSpPr/>
          <p:nvPr/>
        </p:nvSpPr>
        <p:spPr>
          <a:xfrm rot="7016159">
            <a:off x="3757864" y="1270324"/>
            <a:ext cx="316448" cy="1302744"/>
          </a:xfrm>
          <a:prstGeom prst="up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8" name="角丸四角形 17"/>
          <p:cNvSpPr/>
          <p:nvPr/>
        </p:nvSpPr>
        <p:spPr>
          <a:xfrm>
            <a:off x="6762164" y="3966250"/>
            <a:ext cx="1071237" cy="28210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61</a:t>
            </a:fld>
            <a:endParaRPr kumimoji="1" lang="ja-JP" altLang="en-US"/>
          </a:p>
        </p:txBody>
      </p:sp>
      <p:pic>
        <p:nvPicPr>
          <p:cNvPr id="19" name="図 18">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944646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1709737" y="1356967"/>
            <a:ext cx="6486525" cy="5357911"/>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新たに人口増減を計算した値を入れるフィールド「</a:t>
            </a:r>
            <a:r>
              <a:rPr lang="en-US" altLang="ja-JP" dirty="0" err="1"/>
              <a:t>zogen</a:t>
            </a:r>
            <a:r>
              <a:rPr lang="ja-JP" altLang="en-US" dirty="0"/>
              <a:t>」を作成し、</a:t>
            </a:r>
            <a:endParaRPr lang="en-US" altLang="ja-JP" dirty="0"/>
          </a:p>
          <a:p>
            <a:r>
              <a:rPr lang="ja-JP" altLang="en-US"/>
              <a:t>「</a:t>
            </a:r>
            <a:r>
              <a:rPr lang="en-US" altLang="ja-JP"/>
              <a:t>2040</a:t>
            </a:r>
            <a:r>
              <a:rPr lang="ja-JP" altLang="en-US" dirty="0"/>
              <a:t>年の人口（</a:t>
            </a:r>
            <a:r>
              <a:rPr lang="en-US" altLang="ja-JP"/>
              <a:t>“Y2040</a:t>
            </a:r>
            <a:r>
              <a:rPr lang="en-US" altLang="ja-JP" dirty="0"/>
              <a:t>”</a:t>
            </a:r>
            <a:r>
              <a:rPr lang="ja-JP" altLang="en-US" dirty="0"/>
              <a:t>）</a:t>
            </a:r>
            <a:r>
              <a:rPr lang="ja-JP" altLang="en-US"/>
              <a:t>－</a:t>
            </a:r>
            <a:r>
              <a:rPr lang="en-US" altLang="ja-JP"/>
              <a:t>2020</a:t>
            </a:r>
            <a:r>
              <a:rPr lang="ja-JP" altLang="en-US" dirty="0"/>
              <a:t>年の人口（</a:t>
            </a:r>
            <a:r>
              <a:rPr lang="en-US" altLang="ja-JP"/>
              <a:t>”Y2020</a:t>
            </a:r>
            <a:r>
              <a:rPr lang="en-US" altLang="ja-JP" dirty="0"/>
              <a:t>”</a:t>
            </a:r>
            <a:r>
              <a:rPr lang="ja-JP" altLang="en-US" dirty="0"/>
              <a:t>）」の計算結果を保存します。</a:t>
            </a:r>
            <a:endParaRPr lang="en-US" altLang="ja-JP" dirty="0"/>
          </a:p>
        </p:txBody>
      </p:sp>
      <p:sp>
        <p:nvSpPr>
          <p:cNvPr id="15" name="角丸四角形 14"/>
          <p:cNvSpPr/>
          <p:nvPr/>
        </p:nvSpPr>
        <p:spPr>
          <a:xfrm>
            <a:off x="1784474" y="2005640"/>
            <a:ext cx="1766122" cy="319271"/>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2980976" y="2437929"/>
            <a:ext cx="1766122" cy="762471"/>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1969299" y="3966250"/>
            <a:ext cx="1766122" cy="30593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4199719" y="4686914"/>
            <a:ext cx="1766122" cy="30593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4669277" y="6244939"/>
            <a:ext cx="1296564" cy="31124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5791453" y="2394115"/>
            <a:ext cx="2752927" cy="710117"/>
          </a:xfrm>
          <a:prstGeom prst="wedgeRoundRectCallout">
            <a:avLst>
              <a:gd name="adj1" fmla="val -95642"/>
              <a:gd name="adj2" fmla="val 181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必要に応じて精度も指定します。</a:t>
            </a:r>
            <a:endParaRPr lang="en-US" altLang="ja-JP" sz="1400" dirty="0"/>
          </a:p>
        </p:txBody>
      </p:sp>
      <p:sp>
        <p:nvSpPr>
          <p:cNvPr id="28" name="角丸四角形吹き出し 27"/>
          <p:cNvSpPr/>
          <p:nvPr/>
        </p:nvSpPr>
        <p:spPr>
          <a:xfrm>
            <a:off x="560532" y="5690445"/>
            <a:ext cx="2752927" cy="710117"/>
          </a:xfrm>
          <a:prstGeom prst="wedgeRoundRectCallout">
            <a:avLst>
              <a:gd name="adj1" fmla="val 11072"/>
              <a:gd name="adj2" fmla="val -2544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ここに計算式を指定する。</a:t>
            </a:r>
            <a:endParaRPr lang="en-US" altLang="ja-JP"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62</a:t>
            </a:fld>
            <a:endParaRPr kumimoji="1" lang="ja-JP" altLang="en-US"/>
          </a:p>
        </p:txBody>
      </p:sp>
      <p:pic>
        <p:nvPicPr>
          <p:cNvPr id="13" name="図 12">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515027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486383" y="1447876"/>
            <a:ext cx="5724731" cy="5137406"/>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表示スタイルを指定します。「レイヤプロパティ」を開いて以下の様に設定してください。</a:t>
            </a:r>
            <a:endParaRPr lang="en-US" altLang="ja-JP" dirty="0"/>
          </a:p>
          <a:p>
            <a:r>
              <a:rPr lang="ja-JP" altLang="en-US" dirty="0"/>
              <a:t>スタイルは、準備したスタイルを利用します。</a:t>
            </a:r>
            <a:endParaRPr lang="en-US" altLang="ja-JP" dirty="0"/>
          </a:p>
        </p:txBody>
      </p:sp>
      <p:sp>
        <p:nvSpPr>
          <p:cNvPr id="15" name="角丸四角形 14"/>
          <p:cNvSpPr/>
          <p:nvPr/>
        </p:nvSpPr>
        <p:spPr>
          <a:xfrm>
            <a:off x="486383" y="2394115"/>
            <a:ext cx="1030577" cy="319271"/>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2255856" y="1883933"/>
            <a:ext cx="3464007" cy="287661"/>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p:cNvSpPr/>
          <p:nvPr/>
        </p:nvSpPr>
        <p:spPr>
          <a:xfrm>
            <a:off x="5755823" y="1528874"/>
            <a:ext cx="2752927" cy="710117"/>
          </a:xfrm>
          <a:prstGeom prst="wedgeRoundRectCallout">
            <a:avLst>
              <a:gd name="adj1" fmla="val -95642"/>
              <a:gd name="adj2" fmla="val 1811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a:t>①対象となるフィールド「</a:t>
            </a:r>
            <a:r>
              <a:rPr lang="en-US" altLang="ja-JP" sz="1400"/>
              <a:t>zogen</a:t>
            </a:r>
            <a:r>
              <a:rPr lang="ja-JP" altLang="en-US" sz="1400"/>
              <a:t>」を選択</a:t>
            </a:r>
            <a:endParaRPr lang="en-US" altLang="ja-JP" sz="1400" dirty="0"/>
          </a:p>
        </p:txBody>
      </p:sp>
      <p:sp>
        <p:nvSpPr>
          <p:cNvPr id="14" name="角丸四角形 13"/>
          <p:cNvSpPr/>
          <p:nvPr/>
        </p:nvSpPr>
        <p:spPr>
          <a:xfrm>
            <a:off x="1516961" y="5152427"/>
            <a:ext cx="1391610" cy="265880"/>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4656309" y="3396493"/>
            <a:ext cx="4251565" cy="3266176"/>
          </a:xfrm>
          <a:prstGeom prst="rect">
            <a:avLst/>
          </a:prstGeom>
        </p:spPr>
      </p:pic>
      <p:sp>
        <p:nvSpPr>
          <p:cNvPr id="16" name="角丸四角形吹き出し 15"/>
          <p:cNvSpPr/>
          <p:nvPr/>
        </p:nvSpPr>
        <p:spPr>
          <a:xfrm>
            <a:off x="2581075" y="3513336"/>
            <a:ext cx="2752927" cy="710117"/>
          </a:xfrm>
          <a:prstGeom prst="wedgeRoundRectCallout">
            <a:avLst>
              <a:gd name="adj1" fmla="val -72674"/>
              <a:gd name="adj2" fmla="val 19345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a:t>②「スタイルのロード」を行う。</a:t>
            </a:r>
            <a:endParaRPr lang="en-US" altLang="ja-JP" sz="1400" dirty="0"/>
          </a:p>
        </p:txBody>
      </p:sp>
      <p:sp>
        <p:nvSpPr>
          <p:cNvPr id="17" name="角丸四角形吹き出し 16"/>
          <p:cNvSpPr/>
          <p:nvPr/>
        </p:nvSpPr>
        <p:spPr>
          <a:xfrm>
            <a:off x="6511631" y="2503790"/>
            <a:ext cx="2752927" cy="710117"/>
          </a:xfrm>
          <a:prstGeom prst="wedgeRoundRectCallout">
            <a:avLst>
              <a:gd name="adj1" fmla="val -72674"/>
              <a:gd name="adj2" fmla="val 19345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a:t>③「人口増減スタイル」を選択。</a:t>
            </a:r>
            <a:endParaRPr lang="en-US" altLang="ja-JP"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63</a:t>
            </a:fld>
            <a:endParaRPr kumimoji="1" lang="ja-JP" altLang="en-US"/>
          </a:p>
        </p:txBody>
      </p:sp>
      <p:pic>
        <p:nvPicPr>
          <p:cNvPr id="13" name="図 12">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759473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スタイルが反映された状態でレイヤが表示されます。</a:t>
            </a:r>
            <a:endParaRPr lang="en-US" altLang="ja-JP" dirty="0"/>
          </a:p>
        </p:txBody>
      </p:sp>
      <p:pic>
        <p:nvPicPr>
          <p:cNvPr id="3" name="図 2"/>
          <p:cNvPicPr>
            <a:picLocks noChangeAspect="1"/>
          </p:cNvPicPr>
          <p:nvPr/>
        </p:nvPicPr>
        <p:blipFill>
          <a:blip r:embed="rId3"/>
          <a:stretch>
            <a:fillRect/>
          </a:stretch>
        </p:blipFill>
        <p:spPr>
          <a:xfrm>
            <a:off x="674616" y="1170877"/>
            <a:ext cx="8550348" cy="5250015"/>
          </a:xfrm>
          <a:prstGeom prst="rect">
            <a:avLst/>
          </a:prstGeom>
        </p:spPr>
      </p:pic>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64</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707972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923330"/>
          </a:xfrm>
          <a:prstGeom prst="rect">
            <a:avLst/>
          </a:prstGeom>
          <a:noFill/>
        </p:spPr>
        <p:txBody>
          <a:bodyPr wrap="square" rtlCol="0">
            <a:spAutoFit/>
          </a:bodyPr>
          <a:lstStyle/>
          <a:p>
            <a:r>
              <a:rPr lang="ja-JP" altLang="en-US" dirty="0"/>
              <a:t>ズームしたい範囲を、シフト＋右クリックで範囲を選択してみてください。</a:t>
            </a:r>
            <a:endParaRPr lang="en-US" altLang="ja-JP" dirty="0"/>
          </a:p>
          <a:p>
            <a:r>
              <a:rPr lang="ja-JP" altLang="en-US" dirty="0"/>
              <a:t>マウスのホイール操作では細かく合わせることが出来なかったズームを指定した範囲に合わせて拡大してくれます。</a:t>
            </a:r>
            <a:endParaRPr lang="en-US" altLang="ja-JP" dirty="0"/>
          </a:p>
        </p:txBody>
      </p:sp>
      <p:pic>
        <p:nvPicPr>
          <p:cNvPr id="4" name="図 3"/>
          <p:cNvPicPr>
            <a:picLocks noChangeAspect="1"/>
          </p:cNvPicPr>
          <p:nvPr/>
        </p:nvPicPr>
        <p:blipFill>
          <a:blip r:embed="rId3"/>
          <a:stretch>
            <a:fillRect/>
          </a:stretch>
        </p:blipFill>
        <p:spPr>
          <a:xfrm>
            <a:off x="602166" y="1855467"/>
            <a:ext cx="6559685" cy="4160541"/>
          </a:xfrm>
          <a:prstGeom prst="rect">
            <a:avLst/>
          </a:prstGeom>
        </p:spPr>
      </p:pic>
      <p:sp>
        <p:nvSpPr>
          <p:cNvPr id="7" name="角丸四角形吹き出し 6"/>
          <p:cNvSpPr/>
          <p:nvPr/>
        </p:nvSpPr>
        <p:spPr>
          <a:xfrm>
            <a:off x="6511631" y="2503790"/>
            <a:ext cx="2752927" cy="1114899"/>
          </a:xfrm>
          <a:prstGeom prst="wedgeRoundRectCallout">
            <a:avLst>
              <a:gd name="adj1" fmla="val -102709"/>
              <a:gd name="adj2" fmla="val 7701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ja-JP" altLang="en-US" sz="1400" dirty="0"/>
              <a:t>長久手市と日進市で増加傾向が顕著に記されていますが、他の地域ではほとんどが減少傾向にあることが分かります。</a:t>
            </a:r>
            <a:endParaRPr lang="en-US" altLang="ja-JP"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65</a:t>
            </a:fld>
            <a:endParaRPr kumimoji="1" lang="ja-JP" altLang="en-US"/>
          </a:p>
        </p:txBody>
      </p:sp>
      <p:pic>
        <p:nvPicPr>
          <p:cNvPr id="8" name="図 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4099312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人口増減数の全体像です。</a:t>
            </a:r>
            <a:endParaRPr lang="en-US" altLang="ja-JP" dirty="0"/>
          </a:p>
        </p:txBody>
      </p:sp>
      <p:pic>
        <p:nvPicPr>
          <p:cNvPr id="9" name="図 8"/>
          <p:cNvPicPr>
            <a:picLocks noChangeAspect="1"/>
          </p:cNvPicPr>
          <p:nvPr/>
        </p:nvPicPr>
        <p:blipFill>
          <a:blip r:embed="rId3"/>
          <a:stretch>
            <a:fillRect/>
          </a:stretch>
        </p:blipFill>
        <p:spPr>
          <a:xfrm>
            <a:off x="788521" y="1170877"/>
            <a:ext cx="8328958" cy="5155758"/>
          </a:xfrm>
          <a:prstGeom prst="rect">
            <a:avLst/>
          </a:prstGeom>
        </p:spPr>
      </p:pic>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66</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089639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市町村毎の人口増減率</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では、同じように人口増加率を作って見てみましょう。</a:t>
            </a:r>
            <a:endParaRPr lang="en-US" altLang="ja-JP" dirty="0"/>
          </a:p>
        </p:txBody>
      </p:sp>
      <p:pic>
        <p:nvPicPr>
          <p:cNvPr id="10" name="図 9"/>
          <p:cNvPicPr>
            <a:picLocks noChangeAspect="1"/>
          </p:cNvPicPr>
          <p:nvPr/>
        </p:nvPicPr>
        <p:blipFill>
          <a:blip r:embed="rId3"/>
          <a:stretch>
            <a:fillRect/>
          </a:stretch>
        </p:blipFill>
        <p:spPr>
          <a:xfrm>
            <a:off x="788521" y="1170877"/>
            <a:ext cx="8328958" cy="5191072"/>
          </a:xfrm>
          <a:prstGeom prst="rect">
            <a:avLst/>
          </a:prstGeom>
        </p:spPr>
      </p:pic>
      <p:sp>
        <p:nvSpPr>
          <p:cNvPr id="5" name="正方形/長方形 4"/>
          <p:cNvSpPr/>
          <p:nvPr/>
        </p:nvSpPr>
        <p:spPr>
          <a:xfrm>
            <a:off x="4557054" y="5006573"/>
            <a:ext cx="5000263" cy="10880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b="1" dirty="0">
                <a:solidFill>
                  <a:srgbClr val="FF0000"/>
                </a:solidFill>
              </a:rPr>
              <a:t>プロジェクトの保存とレイヤの保存を行って下さい</a:t>
            </a:r>
            <a:r>
              <a:rPr lang="ja-JP" altLang="en-US" b="1" dirty="0">
                <a:solidFill>
                  <a:srgbClr val="FF0000"/>
                </a:solidFill>
              </a:rPr>
              <a:t>。</a:t>
            </a:r>
            <a:endParaRPr kumimoji="1" lang="en-US" altLang="ja-JP" b="1" dirty="0">
              <a:solidFill>
                <a:srgbClr val="FF0000"/>
              </a:solidFill>
            </a:endParaRPr>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67</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77549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新しいプロジェクトを開始します。</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先程作ったデータを使用して、簡易的なハザードマップを作成してみます。</a:t>
            </a:r>
            <a:endParaRPr lang="en-US" altLang="ja-JP" dirty="0"/>
          </a:p>
        </p:txBody>
      </p:sp>
      <p:pic>
        <p:nvPicPr>
          <p:cNvPr id="4" name="図 3"/>
          <p:cNvPicPr>
            <a:picLocks noChangeAspect="1"/>
          </p:cNvPicPr>
          <p:nvPr/>
        </p:nvPicPr>
        <p:blipFill>
          <a:blip r:embed="rId3"/>
          <a:stretch>
            <a:fillRect/>
          </a:stretch>
        </p:blipFill>
        <p:spPr>
          <a:xfrm>
            <a:off x="1604484" y="1170877"/>
            <a:ext cx="7296150" cy="4762500"/>
          </a:xfrm>
          <a:prstGeom prst="rect">
            <a:avLst/>
          </a:prstGeom>
        </p:spPr>
      </p:pic>
      <p:sp>
        <p:nvSpPr>
          <p:cNvPr id="7" name="角丸四角形 6"/>
          <p:cNvSpPr/>
          <p:nvPr/>
        </p:nvSpPr>
        <p:spPr>
          <a:xfrm>
            <a:off x="1604484" y="1634864"/>
            <a:ext cx="458308" cy="321258"/>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右矢印 4"/>
          <p:cNvSpPr/>
          <p:nvPr/>
        </p:nvSpPr>
        <p:spPr>
          <a:xfrm>
            <a:off x="1060474" y="1546637"/>
            <a:ext cx="544010" cy="497711"/>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8" name="角丸四角形吹き出し 7"/>
          <p:cNvSpPr/>
          <p:nvPr/>
        </p:nvSpPr>
        <p:spPr>
          <a:xfrm>
            <a:off x="2442258" y="2268638"/>
            <a:ext cx="3402957" cy="1250066"/>
          </a:xfrm>
          <a:prstGeom prst="wedgeRoundRectCallout">
            <a:avLst>
              <a:gd name="adj1" fmla="val -68453"/>
              <a:gd name="adj2" fmla="val -7560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新規のプロジェクトを開始します。</a:t>
            </a:r>
            <a:endParaRPr kumimoji="1" lang="ja-JP" altLang="en-US"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68</a:t>
            </a:fld>
            <a:endParaRPr kumimoji="1" lang="ja-JP" altLang="en-US"/>
          </a:p>
        </p:txBody>
      </p:sp>
      <p:pic>
        <p:nvPicPr>
          <p:cNvPr id="9" name="図 8">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115927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シェープファイルの読み込み</a:t>
            </a:r>
          </a:p>
        </p:txBody>
      </p:sp>
      <p:sp>
        <p:nvSpPr>
          <p:cNvPr id="6" name="テキスト ボックス 5"/>
          <p:cNvSpPr txBox="1"/>
          <p:nvPr/>
        </p:nvSpPr>
        <p:spPr>
          <a:xfrm>
            <a:off x="602166" y="724158"/>
            <a:ext cx="9199756" cy="1477328"/>
          </a:xfrm>
          <a:prstGeom prst="rect">
            <a:avLst/>
          </a:prstGeom>
          <a:noFill/>
        </p:spPr>
        <p:txBody>
          <a:bodyPr wrap="square" rtlCol="0">
            <a:spAutoFit/>
          </a:bodyPr>
          <a:lstStyle/>
          <a:p>
            <a:r>
              <a:rPr lang="ja-JP" altLang="en-US" dirty="0"/>
              <a:t>先程作ったシェープファイルを読み込みます。（こちらで作成したファイルを使用します。）</a:t>
            </a:r>
            <a:endParaRPr lang="en-US" altLang="ja-JP" dirty="0"/>
          </a:p>
          <a:p>
            <a:r>
              <a:rPr lang="ja-JP" altLang="en-US" dirty="0"/>
              <a:t>下記のシェープファイルを表示させ、市町村名（</a:t>
            </a:r>
            <a:r>
              <a:rPr lang="en-US" altLang="ja-JP" dirty="0"/>
              <a:t>N003_004</a:t>
            </a:r>
            <a:r>
              <a:rPr lang="ja-JP" altLang="en-US" dirty="0"/>
              <a:t>）を表示させてみてください。</a:t>
            </a:r>
            <a:endParaRPr lang="en-US" altLang="ja-JP" dirty="0"/>
          </a:p>
          <a:p>
            <a:endParaRPr lang="en-US" altLang="ja-JP" dirty="0"/>
          </a:p>
          <a:p>
            <a:r>
              <a:rPr lang="en-US" altLang="ja-JP" dirty="0"/>
              <a:t>C:\tmp\FOSS4G2018QGIS\City4326\jinko_zoka.shp</a:t>
            </a:r>
          </a:p>
          <a:p>
            <a:endParaRPr lang="en-US" altLang="ja-JP" dirty="0"/>
          </a:p>
        </p:txBody>
      </p:sp>
      <p:pic>
        <p:nvPicPr>
          <p:cNvPr id="13" name="図 12"/>
          <p:cNvPicPr>
            <a:picLocks noChangeAspect="1"/>
          </p:cNvPicPr>
          <p:nvPr/>
        </p:nvPicPr>
        <p:blipFill>
          <a:blip r:embed="rId3"/>
          <a:stretch>
            <a:fillRect/>
          </a:stretch>
        </p:blipFill>
        <p:spPr>
          <a:xfrm>
            <a:off x="1828801" y="1990573"/>
            <a:ext cx="6185128" cy="4867427"/>
          </a:xfrm>
          <a:prstGeom prst="rect">
            <a:avLst/>
          </a:prstGeom>
        </p:spPr>
      </p:pic>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69</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49301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用語説明</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1059366"/>
            <a:ext cx="8619893" cy="4801314"/>
          </a:xfrm>
          <a:prstGeom prst="rect">
            <a:avLst/>
          </a:prstGeom>
          <a:noFill/>
        </p:spPr>
        <p:txBody>
          <a:bodyPr wrap="square" rtlCol="0">
            <a:spAutoFit/>
          </a:bodyPr>
          <a:lstStyle/>
          <a:p>
            <a:r>
              <a:rPr lang="en-US" altLang="ja-JP" dirty="0"/>
              <a:t>GIS</a:t>
            </a:r>
            <a:r>
              <a:rPr lang="ja-JP" altLang="en-US" dirty="0"/>
              <a:t>とは</a:t>
            </a:r>
            <a:endParaRPr lang="en-US" altLang="ja-JP" dirty="0"/>
          </a:p>
          <a:p>
            <a:pPr marL="357188"/>
            <a:r>
              <a:rPr lang="ja-JP" altLang="en-US" dirty="0"/>
              <a:t>地理情報システム：</a:t>
            </a:r>
            <a:r>
              <a:rPr lang="en-US" altLang="ja-JP" dirty="0"/>
              <a:t>Geographic Information System(s)</a:t>
            </a:r>
          </a:p>
          <a:p>
            <a:pPr marL="357188"/>
            <a:r>
              <a:rPr lang="en-US" altLang="ja-JP" dirty="0"/>
              <a:t>Web</a:t>
            </a:r>
            <a:r>
              <a:rPr lang="ja-JP" altLang="en-US" dirty="0"/>
              <a:t>地図やカーナビなどの地図表示、天気図やハザードマップ（津波や洪水）等々</a:t>
            </a:r>
            <a:endParaRPr lang="en-US" altLang="ja-JP" dirty="0"/>
          </a:p>
          <a:p>
            <a:pPr marL="357188"/>
            <a:r>
              <a:rPr lang="ja-JP" altLang="en-US" dirty="0"/>
              <a:t>コンピュータ上で地理情報を編集・加工・表示・解析等ができるシステム</a:t>
            </a:r>
            <a:endParaRPr lang="en-US" altLang="ja-JP" dirty="0"/>
          </a:p>
          <a:p>
            <a:endParaRPr lang="en-US" altLang="ja-JP" dirty="0"/>
          </a:p>
          <a:p>
            <a:r>
              <a:rPr lang="en-US" altLang="ja-JP" dirty="0"/>
              <a:t>FOSS</a:t>
            </a:r>
            <a:r>
              <a:rPr lang="ja-JP" altLang="en-US" dirty="0"/>
              <a:t>４</a:t>
            </a:r>
            <a:r>
              <a:rPr lang="en-US" altLang="ja-JP" dirty="0"/>
              <a:t>G</a:t>
            </a:r>
            <a:r>
              <a:rPr lang="ja-JP" altLang="en-US" dirty="0"/>
              <a:t>とは</a:t>
            </a:r>
            <a:endParaRPr lang="en-US" altLang="ja-JP" dirty="0"/>
          </a:p>
          <a:p>
            <a:pPr marL="357188"/>
            <a:r>
              <a:rPr lang="en-US" altLang="ja-JP" dirty="0"/>
              <a:t>Free</a:t>
            </a:r>
            <a:r>
              <a:rPr lang="ja-JP" altLang="en-US" dirty="0"/>
              <a:t> </a:t>
            </a:r>
            <a:r>
              <a:rPr lang="en-US" altLang="ja-JP" dirty="0"/>
              <a:t>Open</a:t>
            </a:r>
            <a:r>
              <a:rPr lang="ja-JP" altLang="en-US" dirty="0"/>
              <a:t> </a:t>
            </a:r>
            <a:r>
              <a:rPr lang="en-US" altLang="ja-JP" dirty="0"/>
              <a:t>Source</a:t>
            </a:r>
            <a:r>
              <a:rPr lang="ja-JP" altLang="en-US" dirty="0"/>
              <a:t>　</a:t>
            </a:r>
            <a:r>
              <a:rPr lang="en-US" altLang="ja-JP" dirty="0"/>
              <a:t>Software</a:t>
            </a:r>
            <a:r>
              <a:rPr lang="ja-JP" altLang="en-US" dirty="0"/>
              <a:t> </a:t>
            </a:r>
            <a:r>
              <a:rPr lang="en-US" altLang="ja-JP" dirty="0"/>
              <a:t>for</a:t>
            </a:r>
            <a:r>
              <a:rPr lang="ja-JP" altLang="en-US" dirty="0"/>
              <a:t> </a:t>
            </a:r>
            <a:r>
              <a:rPr lang="en-US" altLang="ja-JP" dirty="0" err="1"/>
              <a:t>Geospecial</a:t>
            </a:r>
            <a:endParaRPr lang="en-US" altLang="ja-JP" dirty="0"/>
          </a:p>
          <a:p>
            <a:pPr marL="357188"/>
            <a:r>
              <a:rPr lang="ja-JP" altLang="en-US" dirty="0"/>
              <a:t>地理空間情報を扱うことのできるフリーなオープンソースソフトウェアの集合。今回の</a:t>
            </a:r>
            <a:r>
              <a:rPr lang="en-US" altLang="ja-JP" dirty="0"/>
              <a:t>QGIS</a:t>
            </a:r>
            <a:r>
              <a:rPr lang="ja-JP" altLang="en-US" dirty="0" err="1"/>
              <a:t>、</a:t>
            </a:r>
            <a:r>
              <a:rPr lang="ja-JP" altLang="en-US" dirty="0"/>
              <a:t>ひなた</a:t>
            </a:r>
            <a:r>
              <a:rPr lang="en-US" altLang="ja-JP" dirty="0"/>
              <a:t>GIS</a:t>
            </a:r>
            <a:r>
              <a:rPr lang="ja-JP" altLang="en-US" dirty="0" err="1"/>
              <a:t>での</a:t>
            </a:r>
            <a:r>
              <a:rPr lang="ja-JP" altLang="en-US" dirty="0"/>
              <a:t>ライブラリ（</a:t>
            </a:r>
            <a:r>
              <a:rPr lang="en-US" altLang="ja-JP" dirty="0"/>
              <a:t>OL</a:t>
            </a:r>
            <a:r>
              <a:rPr lang="ja-JP" altLang="en-US" dirty="0"/>
              <a:t>）も</a:t>
            </a:r>
            <a:r>
              <a:rPr lang="en-US" altLang="ja-JP" dirty="0"/>
              <a:t>FOSS</a:t>
            </a:r>
            <a:r>
              <a:rPr lang="ja-JP" altLang="en-US" dirty="0"/>
              <a:t>４</a:t>
            </a:r>
            <a:r>
              <a:rPr lang="en-US" altLang="ja-JP" dirty="0"/>
              <a:t>G</a:t>
            </a:r>
            <a:r>
              <a:rPr lang="ja-JP" altLang="en-US" dirty="0" err="1"/>
              <a:t>。</a:t>
            </a:r>
            <a:endParaRPr lang="en-US" altLang="ja-JP" dirty="0"/>
          </a:p>
          <a:p>
            <a:endParaRPr lang="en-US" altLang="ja-JP" dirty="0"/>
          </a:p>
          <a:p>
            <a:r>
              <a:rPr lang="en-US" altLang="ja-JP" dirty="0" err="1"/>
              <a:t>OSGeo</a:t>
            </a:r>
            <a:r>
              <a:rPr lang="ja-JP" altLang="en-US" dirty="0"/>
              <a:t>とは</a:t>
            </a:r>
            <a:endParaRPr lang="en-US" altLang="ja-JP" dirty="0"/>
          </a:p>
          <a:p>
            <a:pPr marL="357188"/>
            <a:r>
              <a:rPr lang="en-US" altLang="ja-JP" dirty="0" err="1"/>
              <a:t>OSGeo</a:t>
            </a:r>
            <a:r>
              <a:rPr lang="ja-JP" altLang="en-US" dirty="0"/>
              <a:t>財団（</a:t>
            </a:r>
            <a:r>
              <a:rPr lang="en-US" altLang="ja-JP" dirty="0"/>
              <a:t>The Open Source Geospatial Foundation</a:t>
            </a:r>
            <a:r>
              <a:rPr lang="ja-JP" altLang="en-US" dirty="0"/>
              <a:t>）</a:t>
            </a:r>
            <a:endParaRPr lang="en-US" altLang="ja-JP" dirty="0"/>
          </a:p>
          <a:p>
            <a:pPr marL="357188"/>
            <a:r>
              <a:rPr lang="ja-JP" altLang="en-US" dirty="0"/>
              <a:t>高品質のオープンソース地理空間ソフトウェアの支援と構築のために設立された財団。</a:t>
            </a:r>
            <a:r>
              <a:rPr lang="en-US" altLang="ja-JP" dirty="0" err="1"/>
              <a:t>OSGeo</a:t>
            </a:r>
            <a:r>
              <a:rPr lang="ja-JP" altLang="en-US" dirty="0"/>
              <a:t>財団の日本における公式の支部が「</a:t>
            </a:r>
            <a:r>
              <a:rPr lang="en-US" altLang="ja-JP" dirty="0" err="1"/>
              <a:t>OSGeo</a:t>
            </a:r>
            <a:r>
              <a:rPr lang="ja-JP" altLang="en-US" dirty="0"/>
              <a:t>財団日本支部 （</a:t>
            </a:r>
            <a:r>
              <a:rPr lang="en-US" altLang="ja-JP" dirty="0"/>
              <a:t>OSGeo.JP</a:t>
            </a:r>
            <a:r>
              <a:rPr lang="ja-JP" altLang="en-US" dirty="0"/>
              <a:t>）」。</a:t>
            </a:r>
            <a:r>
              <a:rPr lang="en-US" altLang="ja-JP" dirty="0"/>
              <a:t> FOSS</a:t>
            </a:r>
            <a:r>
              <a:rPr lang="ja-JP" altLang="en-US" dirty="0"/>
              <a:t>４</a:t>
            </a:r>
            <a:r>
              <a:rPr lang="en-US" altLang="ja-JP" dirty="0"/>
              <a:t>G</a:t>
            </a:r>
            <a:r>
              <a:rPr lang="ja-JP" altLang="en-US" dirty="0"/>
              <a:t>を管理する。落合も会員。ひなた</a:t>
            </a:r>
            <a:r>
              <a:rPr lang="en-US" altLang="ja-JP" dirty="0"/>
              <a:t>GIS</a:t>
            </a:r>
            <a:r>
              <a:rPr lang="ja-JP" altLang="en-US" dirty="0"/>
              <a:t>スタート画面の右下にロゴあり。</a:t>
            </a:r>
            <a:endParaRPr lang="en-US" altLang="ja-JP" dirty="0"/>
          </a:p>
          <a:p>
            <a:pPr marL="357188"/>
            <a:endParaRPr lang="en-US" altLang="ja-JP" dirty="0"/>
          </a:p>
          <a:p>
            <a:endParaRPr lang="en-US" altLang="ja-JP" dirty="0"/>
          </a:p>
        </p:txBody>
      </p:sp>
      <p:sp>
        <p:nvSpPr>
          <p:cNvPr id="6" name="スライド番号プレースホルダー 5"/>
          <p:cNvSpPr>
            <a:spLocks noGrp="1"/>
          </p:cNvSpPr>
          <p:nvPr>
            <p:ph type="sldNum" sz="quarter" idx="12"/>
          </p:nvPr>
        </p:nvSpPr>
        <p:spPr/>
        <p:txBody>
          <a:bodyPr/>
          <a:lstStyle/>
          <a:p>
            <a:fld id="{723560C7-01F3-4437-BF3C-AD4701164B4A}" type="slidenum">
              <a:rPr kumimoji="1" lang="ja-JP" altLang="en-US" smtClean="0"/>
              <a:t>7</a:t>
            </a:fld>
            <a:endParaRPr kumimoji="1" lang="ja-JP" altLang="en-US"/>
          </a:p>
        </p:txBody>
      </p:sp>
      <p:pic>
        <p:nvPicPr>
          <p:cNvPr id="7" name="図 6">
            <a:hlinkClick r:id="rId2"/>
          </p:cNvPr>
          <p:cNvPicPr>
            <a:picLocks noChangeAspect="1"/>
          </p:cNvPicPr>
          <p:nvPr/>
        </p:nvPicPr>
        <p:blipFill>
          <a:blip r:embed="rId3"/>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659424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シェープファイルの読み込み</a:t>
            </a:r>
          </a:p>
        </p:txBody>
      </p:sp>
      <p:sp>
        <p:nvSpPr>
          <p:cNvPr id="6" name="テキスト ボックス 5"/>
          <p:cNvSpPr txBox="1"/>
          <p:nvPr/>
        </p:nvSpPr>
        <p:spPr>
          <a:xfrm>
            <a:off x="602166" y="724158"/>
            <a:ext cx="9199756" cy="1200329"/>
          </a:xfrm>
          <a:prstGeom prst="rect">
            <a:avLst/>
          </a:prstGeom>
          <a:noFill/>
        </p:spPr>
        <p:txBody>
          <a:bodyPr wrap="square" rtlCol="0">
            <a:spAutoFit/>
          </a:bodyPr>
          <a:lstStyle/>
          <a:p>
            <a:r>
              <a:rPr lang="ja-JP" altLang="en-US" dirty="0"/>
              <a:t>文字化けしている方がいらっしゃると思います。</a:t>
            </a:r>
            <a:endParaRPr lang="en-US" altLang="ja-JP" dirty="0"/>
          </a:p>
          <a:p>
            <a:r>
              <a:rPr lang="ja-JP" altLang="en-US" dirty="0"/>
              <a:t>レイヤプロパティを開いて、「データソースエンコーディング」に「</a:t>
            </a:r>
            <a:r>
              <a:rPr lang="en-US" altLang="ja-JP" dirty="0"/>
              <a:t>UTF-8</a:t>
            </a:r>
            <a:r>
              <a:rPr lang="ja-JP" altLang="en-US" dirty="0"/>
              <a:t>」を指定してください。</a:t>
            </a:r>
            <a:endParaRPr lang="en-US" altLang="ja-JP" dirty="0"/>
          </a:p>
          <a:p>
            <a:endParaRPr lang="en-US" altLang="ja-JP" dirty="0"/>
          </a:p>
          <a:p>
            <a:endParaRPr lang="en-US" altLang="ja-JP" dirty="0"/>
          </a:p>
        </p:txBody>
      </p:sp>
      <p:pic>
        <p:nvPicPr>
          <p:cNvPr id="3" name="図 2"/>
          <p:cNvPicPr>
            <a:picLocks noChangeAspect="1"/>
          </p:cNvPicPr>
          <p:nvPr/>
        </p:nvPicPr>
        <p:blipFill>
          <a:blip r:embed="rId3"/>
          <a:stretch>
            <a:fillRect/>
          </a:stretch>
        </p:blipFill>
        <p:spPr>
          <a:xfrm>
            <a:off x="1510899" y="1324322"/>
            <a:ext cx="6884202" cy="5231994"/>
          </a:xfrm>
          <a:prstGeom prst="rect">
            <a:avLst/>
          </a:prstGeom>
        </p:spPr>
      </p:pic>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70</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824113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シェープファイルの読み込み</a:t>
            </a:r>
          </a:p>
        </p:txBody>
      </p:sp>
      <p:sp>
        <p:nvSpPr>
          <p:cNvPr id="6" name="テキスト ボックス 5"/>
          <p:cNvSpPr txBox="1"/>
          <p:nvPr/>
        </p:nvSpPr>
        <p:spPr>
          <a:xfrm>
            <a:off x="602166" y="724158"/>
            <a:ext cx="9199756" cy="369332"/>
          </a:xfrm>
          <a:prstGeom prst="rect">
            <a:avLst/>
          </a:prstGeom>
          <a:noFill/>
        </p:spPr>
        <p:txBody>
          <a:bodyPr wrap="square" rtlCol="0">
            <a:spAutoFit/>
          </a:bodyPr>
          <a:lstStyle/>
          <a:p>
            <a:r>
              <a:rPr lang="ja-JP" altLang="en-US" dirty="0"/>
              <a:t>ちなみに、メニューから読み込むと、きちんと読込んでくれます。</a:t>
            </a:r>
            <a:endParaRPr lang="en-US" altLang="ja-JP" dirty="0"/>
          </a:p>
        </p:txBody>
      </p:sp>
      <p:pic>
        <p:nvPicPr>
          <p:cNvPr id="3" name="図 2"/>
          <p:cNvPicPr>
            <a:picLocks noChangeAspect="1"/>
          </p:cNvPicPr>
          <p:nvPr/>
        </p:nvPicPr>
        <p:blipFill>
          <a:blip r:embed="rId3"/>
          <a:stretch>
            <a:fillRect/>
          </a:stretch>
        </p:blipFill>
        <p:spPr>
          <a:xfrm>
            <a:off x="602166" y="1204036"/>
            <a:ext cx="7381875" cy="1876425"/>
          </a:xfrm>
          <a:prstGeom prst="rect">
            <a:avLst/>
          </a:prstGeom>
        </p:spPr>
      </p:pic>
      <p:sp>
        <p:nvSpPr>
          <p:cNvPr id="9" name="角丸四角形 8"/>
          <p:cNvSpPr/>
          <p:nvPr/>
        </p:nvSpPr>
        <p:spPr>
          <a:xfrm>
            <a:off x="602166" y="1854498"/>
            <a:ext cx="3506708" cy="33283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4108874" y="1809416"/>
            <a:ext cx="3981691" cy="377914"/>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71</a:t>
            </a:fld>
            <a:endParaRPr kumimoji="1" lang="ja-JP" altLang="en-US"/>
          </a:p>
        </p:txBody>
      </p:sp>
      <p:pic>
        <p:nvPicPr>
          <p:cNvPr id="8" name="図 7">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9191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シェープファイルの読み込み</a:t>
            </a: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「データソースマネージャ」から、「ソースタイプ」，「エンコーディング」，「ソース」を指定してファイルを読み込みます。</a:t>
            </a:r>
            <a:endParaRPr lang="en-US" altLang="ja-JP" dirty="0"/>
          </a:p>
        </p:txBody>
      </p:sp>
      <p:pic>
        <p:nvPicPr>
          <p:cNvPr id="4" name="図 3"/>
          <p:cNvPicPr>
            <a:picLocks noChangeAspect="1"/>
          </p:cNvPicPr>
          <p:nvPr/>
        </p:nvPicPr>
        <p:blipFill>
          <a:blip r:embed="rId3"/>
          <a:stretch>
            <a:fillRect/>
          </a:stretch>
        </p:blipFill>
        <p:spPr>
          <a:xfrm>
            <a:off x="1363452" y="1865383"/>
            <a:ext cx="5714364" cy="4139177"/>
          </a:xfrm>
          <a:prstGeom prst="rect">
            <a:avLst/>
          </a:prstGeom>
        </p:spPr>
      </p:pic>
      <p:sp>
        <p:nvSpPr>
          <p:cNvPr id="8" name="角丸四角形 7"/>
          <p:cNvSpPr/>
          <p:nvPr/>
        </p:nvSpPr>
        <p:spPr>
          <a:xfrm>
            <a:off x="2962154" y="2154856"/>
            <a:ext cx="3981691" cy="1086184"/>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72</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55541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シェープファイルの読み込み</a:t>
            </a:r>
          </a:p>
        </p:txBody>
      </p:sp>
      <p:sp>
        <p:nvSpPr>
          <p:cNvPr id="6" name="テキスト ボックス 5"/>
          <p:cNvSpPr txBox="1"/>
          <p:nvPr/>
        </p:nvSpPr>
        <p:spPr>
          <a:xfrm>
            <a:off x="602166" y="724158"/>
            <a:ext cx="9199756" cy="2554545"/>
          </a:xfrm>
          <a:prstGeom prst="rect">
            <a:avLst/>
          </a:prstGeom>
          <a:noFill/>
        </p:spPr>
        <p:txBody>
          <a:bodyPr wrap="square" rtlCol="0">
            <a:spAutoFit/>
          </a:bodyPr>
          <a:lstStyle/>
          <a:p>
            <a:r>
              <a:rPr lang="ja-JP" altLang="en-US" sz="1600" dirty="0"/>
              <a:t>次に、国土数値情報から別途入手した避難所データを載せてみます。</a:t>
            </a:r>
            <a:endParaRPr lang="en-US" altLang="ja-JP" sz="1600" dirty="0"/>
          </a:p>
          <a:p>
            <a:r>
              <a:rPr lang="ja-JP" altLang="en-US" sz="1600" dirty="0"/>
              <a:t>ここでは、扱いやすいように座標系とエンコーディングを変更しています。</a:t>
            </a:r>
            <a:endParaRPr lang="en-US" altLang="ja-JP" sz="1600" dirty="0"/>
          </a:p>
          <a:p>
            <a:r>
              <a:rPr lang="ja-JP" altLang="en-US" sz="1600" dirty="0"/>
              <a:t>入手元：　</a:t>
            </a:r>
            <a:r>
              <a:rPr lang="en-US" altLang="ja-JP" sz="1600" dirty="0">
                <a:hlinkClick r:id="rId3"/>
              </a:rPr>
              <a:t>http://nlftp.mlit.go.jp/ksj/gml/datalist/KsjTmplt-P20.html</a:t>
            </a:r>
            <a:endParaRPr lang="en-US" altLang="ja-JP" sz="1600" dirty="0"/>
          </a:p>
          <a:p>
            <a:r>
              <a:rPr lang="ja-JP" altLang="en-US" sz="1600" dirty="0"/>
              <a:t>＜以下加工内容＞</a:t>
            </a:r>
            <a:endParaRPr lang="en-US" altLang="ja-JP" sz="1600" dirty="0"/>
          </a:p>
          <a:p>
            <a:r>
              <a:rPr lang="ja-JP" altLang="en-US" sz="1600" dirty="0"/>
              <a:t>測地系：</a:t>
            </a:r>
            <a:r>
              <a:rPr lang="en-US" altLang="ja-JP" sz="1600" dirty="0"/>
              <a:t>JGD2000</a:t>
            </a:r>
            <a:r>
              <a:rPr lang="ja-JP" altLang="en-US" sz="1600" dirty="0"/>
              <a:t>　→　</a:t>
            </a:r>
            <a:r>
              <a:rPr lang="en-US" altLang="ja-JP" sz="1600" dirty="0"/>
              <a:t>WGS84</a:t>
            </a:r>
            <a:r>
              <a:rPr lang="ja-JP" altLang="en-US" sz="1600" dirty="0"/>
              <a:t> </a:t>
            </a:r>
            <a:r>
              <a:rPr lang="en-US" altLang="ja-JP" sz="1600" dirty="0"/>
              <a:t>EPSG</a:t>
            </a:r>
            <a:r>
              <a:rPr lang="ja-JP" altLang="en-US" sz="1600" dirty="0"/>
              <a:t>：</a:t>
            </a:r>
            <a:r>
              <a:rPr lang="en-US" altLang="ja-JP" sz="1600" dirty="0"/>
              <a:t>4326</a:t>
            </a:r>
          </a:p>
          <a:p>
            <a:r>
              <a:rPr lang="ja-JP" altLang="en-US" sz="1600" dirty="0"/>
              <a:t>エンコーディング </a:t>
            </a:r>
            <a:r>
              <a:rPr lang="en-US" altLang="ja-JP" sz="1600" dirty="0"/>
              <a:t>System</a:t>
            </a:r>
            <a:r>
              <a:rPr lang="ja-JP" altLang="en-US" sz="1600" dirty="0"/>
              <a:t>（</a:t>
            </a:r>
            <a:r>
              <a:rPr lang="en-US" altLang="ja-JP" sz="1600" dirty="0" err="1"/>
              <a:t>ShiftJIS</a:t>
            </a:r>
            <a:r>
              <a:rPr lang="ja-JP" altLang="en-US" sz="1600" dirty="0"/>
              <a:t>）　→　</a:t>
            </a:r>
            <a:r>
              <a:rPr lang="en-US" altLang="ja-JP" sz="1600" dirty="0"/>
              <a:t>UTF-8</a:t>
            </a:r>
          </a:p>
          <a:p>
            <a:endParaRPr lang="en-US" altLang="ja-JP" sz="1600" dirty="0"/>
          </a:p>
          <a:p>
            <a:r>
              <a:rPr lang="en-US" altLang="ja-JP" sz="1600" dirty="0"/>
              <a:t>C:\tmp\FOSS4G2018QGIS\hinan</a:t>
            </a:r>
            <a:r>
              <a:rPr lang="ja-JP" altLang="en-US" sz="1600" dirty="0"/>
              <a:t>￥</a:t>
            </a:r>
            <a:r>
              <a:rPr lang="en-US" altLang="ja-JP" sz="1600" dirty="0"/>
              <a:t>\</a:t>
            </a:r>
            <a:r>
              <a:rPr lang="en-US" altLang="ja-JP" sz="1600" dirty="0" err="1"/>
              <a:t>hinan.shp</a:t>
            </a:r>
            <a:endParaRPr lang="en-US" altLang="ja-JP" sz="1600" dirty="0"/>
          </a:p>
          <a:p>
            <a:endParaRPr lang="en-US" altLang="ja-JP" sz="1600" dirty="0"/>
          </a:p>
          <a:p>
            <a:r>
              <a:rPr lang="ja-JP" altLang="en-US" sz="1600" dirty="0"/>
              <a:t>属性テーブルの内容を確認してみます。</a:t>
            </a:r>
            <a:endParaRPr lang="en-US" altLang="ja-JP" sz="1600" dirty="0"/>
          </a:p>
        </p:txBody>
      </p:sp>
      <p:pic>
        <p:nvPicPr>
          <p:cNvPr id="3" name="図 2"/>
          <p:cNvPicPr>
            <a:picLocks noChangeAspect="1"/>
          </p:cNvPicPr>
          <p:nvPr/>
        </p:nvPicPr>
        <p:blipFill>
          <a:blip r:embed="rId4"/>
          <a:stretch>
            <a:fillRect/>
          </a:stretch>
        </p:blipFill>
        <p:spPr>
          <a:xfrm>
            <a:off x="602166" y="3291940"/>
            <a:ext cx="8981440" cy="3064412"/>
          </a:xfrm>
          <a:prstGeom prst="rect">
            <a:avLst/>
          </a:prstGeom>
        </p:spPr>
      </p:pic>
      <p:sp>
        <p:nvSpPr>
          <p:cNvPr id="7" name="角丸四角形 6"/>
          <p:cNvSpPr/>
          <p:nvPr/>
        </p:nvSpPr>
        <p:spPr>
          <a:xfrm>
            <a:off x="821969" y="3616255"/>
            <a:ext cx="8541834" cy="33283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5378498" y="2875280"/>
            <a:ext cx="3402957" cy="511588"/>
          </a:xfrm>
          <a:prstGeom prst="wedgeRoundRectCallout">
            <a:avLst>
              <a:gd name="adj1" fmla="val -72633"/>
              <a:gd name="adj2" fmla="val 1152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解り難いので変更します。</a:t>
            </a:r>
            <a:endParaRPr kumimoji="1" lang="ja-JP" altLang="en-US" dirty="0"/>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73</a:t>
            </a:fld>
            <a:endParaRPr kumimoji="1" lang="ja-JP" altLang="en-US"/>
          </a:p>
        </p:txBody>
      </p:sp>
      <p:pic>
        <p:nvPicPr>
          <p:cNvPr id="8" name="図 7">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422809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723838" y="1459594"/>
            <a:ext cx="6743762" cy="5073352"/>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フィールド名の変更</a:t>
            </a:r>
          </a:p>
        </p:txBody>
      </p:sp>
      <p:sp>
        <p:nvSpPr>
          <p:cNvPr id="6" name="テキスト ボックス 5"/>
          <p:cNvSpPr txBox="1"/>
          <p:nvPr/>
        </p:nvSpPr>
        <p:spPr>
          <a:xfrm>
            <a:off x="602166" y="724158"/>
            <a:ext cx="9199756" cy="646331"/>
          </a:xfrm>
          <a:prstGeom prst="rect">
            <a:avLst/>
          </a:prstGeom>
          <a:noFill/>
        </p:spPr>
        <p:txBody>
          <a:bodyPr wrap="square" rtlCol="0">
            <a:spAutoFit/>
          </a:bodyPr>
          <a:lstStyle/>
          <a:p>
            <a:r>
              <a:rPr lang="ja-JP" altLang="en-US" dirty="0"/>
              <a:t>レイヤプロパティを開いて、直接編集します。</a:t>
            </a:r>
            <a:endParaRPr lang="en-US" altLang="ja-JP" dirty="0"/>
          </a:p>
          <a:p>
            <a:r>
              <a:rPr lang="ja-JP" altLang="en-US" dirty="0"/>
              <a:t>（ハンズオン用のデータは変数済みのものを提供しています。）</a:t>
            </a:r>
            <a:endParaRPr lang="en-US" altLang="ja-JP" dirty="0"/>
          </a:p>
        </p:txBody>
      </p:sp>
      <p:sp>
        <p:nvSpPr>
          <p:cNvPr id="7" name="角丸四角形 6"/>
          <p:cNvSpPr/>
          <p:nvPr/>
        </p:nvSpPr>
        <p:spPr>
          <a:xfrm>
            <a:off x="2041912" y="1882048"/>
            <a:ext cx="843280" cy="196473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602166" y="3552144"/>
            <a:ext cx="1318074" cy="294640"/>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吹き出し 10"/>
          <p:cNvSpPr/>
          <p:nvPr/>
        </p:nvSpPr>
        <p:spPr>
          <a:xfrm>
            <a:off x="3785481" y="2176688"/>
            <a:ext cx="4891159" cy="1816192"/>
          </a:xfrm>
          <a:prstGeom prst="wedgeRoundRectCallout">
            <a:avLst>
              <a:gd name="adj1" fmla="val -73230"/>
              <a:gd name="adj2" fmla="val 74"/>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プロセッシングツールボックスの「フィールドのリファクタリング」でも編集可能ですが、エンコードが変更されてしまう場合があります。</a:t>
            </a:r>
            <a:endParaRPr kumimoji="1" lang="en-US" altLang="ja-JP" sz="1400" dirty="0"/>
          </a:p>
          <a:p>
            <a:r>
              <a:rPr lang="ja-JP" altLang="en-US" sz="1400" dirty="0"/>
              <a:t>やり易い方法で作業してください。</a:t>
            </a:r>
            <a:endParaRPr lang="en-US" altLang="ja-JP" sz="1400" dirty="0"/>
          </a:p>
          <a:p>
            <a:r>
              <a:rPr kumimoji="1" lang="ja-JP" altLang="en-US" sz="1400" dirty="0"/>
              <a:t>日本語文字にしても良いのですが、利用時に問題</a:t>
            </a:r>
            <a:r>
              <a:rPr lang="ja-JP" altLang="en-US" sz="1400" dirty="0"/>
              <a:t>が</a:t>
            </a:r>
            <a:r>
              <a:rPr kumimoji="1" lang="ja-JP" altLang="en-US" sz="1400" dirty="0"/>
              <a:t>生じる場合があるので、編集作業中は英数字で編集することが望ましいです。</a:t>
            </a:r>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74</a:t>
            </a:fld>
            <a:endParaRPr kumimoji="1" lang="ja-JP" altLang="en-US"/>
          </a:p>
        </p:txBody>
      </p:sp>
      <p:pic>
        <p:nvPicPr>
          <p:cNvPr id="9" name="図 8">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011266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データの抽出</a:t>
            </a:r>
          </a:p>
        </p:txBody>
      </p:sp>
      <p:sp>
        <p:nvSpPr>
          <p:cNvPr id="12" name="テキスト ボックス 11"/>
          <p:cNvSpPr txBox="1"/>
          <p:nvPr/>
        </p:nvSpPr>
        <p:spPr>
          <a:xfrm>
            <a:off x="602166" y="724158"/>
            <a:ext cx="9199756" cy="923330"/>
          </a:xfrm>
          <a:prstGeom prst="rect">
            <a:avLst/>
          </a:prstGeom>
          <a:noFill/>
        </p:spPr>
        <p:txBody>
          <a:bodyPr wrap="square" rtlCol="0">
            <a:spAutoFit/>
          </a:bodyPr>
          <a:lstStyle/>
          <a:p>
            <a:r>
              <a:rPr lang="ja-JP" altLang="en-US" dirty="0"/>
              <a:t>全域のデータを扱いたかったのですが、データの都合で一部のデータに絞り込みます。</a:t>
            </a:r>
            <a:endParaRPr lang="en-US" altLang="ja-JP" dirty="0"/>
          </a:p>
          <a:p>
            <a:r>
              <a:rPr lang="en-US" altLang="ja-JP" dirty="0" err="1"/>
              <a:t>jinko_zoka</a:t>
            </a:r>
            <a:r>
              <a:rPr lang="ja-JP" altLang="en-US" dirty="0"/>
              <a:t>レイヤの地物の情報を確認します。</a:t>
            </a:r>
            <a:endParaRPr lang="en-US" altLang="ja-JP" dirty="0"/>
          </a:p>
          <a:p>
            <a:r>
              <a:rPr lang="ja-JP" altLang="en-US" dirty="0"/>
              <a:t>松阪市の市町村コードが</a:t>
            </a:r>
            <a:r>
              <a:rPr lang="en-US" altLang="ja-JP" dirty="0"/>
              <a:t>24204</a:t>
            </a:r>
            <a:r>
              <a:rPr lang="ja-JP" altLang="en-US" dirty="0"/>
              <a:t>であることが分かります。</a:t>
            </a:r>
            <a:endParaRPr lang="en-US" altLang="ja-JP" dirty="0"/>
          </a:p>
        </p:txBody>
      </p:sp>
      <p:pic>
        <p:nvPicPr>
          <p:cNvPr id="15" name="図 14"/>
          <p:cNvPicPr>
            <a:picLocks noChangeAspect="1"/>
          </p:cNvPicPr>
          <p:nvPr/>
        </p:nvPicPr>
        <p:blipFill>
          <a:blip r:embed="rId3"/>
          <a:stretch>
            <a:fillRect/>
          </a:stretch>
        </p:blipFill>
        <p:spPr>
          <a:xfrm>
            <a:off x="1357587" y="1921808"/>
            <a:ext cx="7688914" cy="3897525"/>
          </a:xfrm>
          <a:prstGeom prst="rect">
            <a:avLst/>
          </a:prstGeom>
        </p:spPr>
      </p:pic>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75</a:t>
            </a:fld>
            <a:endParaRPr kumimoji="1" lang="ja-JP" altLang="en-US"/>
          </a:p>
        </p:txBody>
      </p:sp>
      <p:pic>
        <p:nvPicPr>
          <p:cNvPr id="6" name="図 5">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4146932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データの抽出</a:t>
            </a:r>
          </a:p>
        </p:txBody>
      </p:sp>
      <p:sp>
        <p:nvSpPr>
          <p:cNvPr id="12" name="テキスト ボックス 11"/>
          <p:cNvSpPr txBox="1"/>
          <p:nvPr/>
        </p:nvSpPr>
        <p:spPr>
          <a:xfrm>
            <a:off x="602166" y="724158"/>
            <a:ext cx="9199756" cy="2308324"/>
          </a:xfrm>
          <a:prstGeom prst="rect">
            <a:avLst/>
          </a:prstGeom>
          <a:noFill/>
        </p:spPr>
        <p:txBody>
          <a:bodyPr wrap="square" rtlCol="0">
            <a:spAutoFit/>
          </a:bodyPr>
          <a:lstStyle/>
          <a:p>
            <a:r>
              <a:rPr lang="ja-JP" altLang="en-US" dirty="0"/>
              <a:t>松阪市の避難所データだけを抽出します。</a:t>
            </a:r>
            <a:endParaRPr lang="en-US" altLang="ja-JP" dirty="0"/>
          </a:p>
          <a:p>
            <a:r>
              <a:rPr lang="ja-JP" altLang="en-US" dirty="0"/>
              <a:t>以下に示す</a:t>
            </a:r>
            <a:r>
              <a:rPr lang="en-US" altLang="ja-JP" dirty="0"/>
              <a:t>2</a:t>
            </a:r>
            <a:r>
              <a:rPr lang="ja-JP" altLang="en-US" dirty="0"/>
              <a:t>通りのデータ抽出方法を説明します。</a:t>
            </a:r>
            <a:endParaRPr lang="en-US" altLang="ja-JP" dirty="0"/>
          </a:p>
          <a:p>
            <a:endParaRPr lang="en-US" altLang="ja-JP" dirty="0"/>
          </a:p>
          <a:p>
            <a:r>
              <a:rPr lang="ja-JP" altLang="en-US" dirty="0"/>
              <a:t>１）地域によるデータの抽出</a:t>
            </a:r>
            <a:endParaRPr lang="en-US" altLang="ja-JP" dirty="0"/>
          </a:p>
          <a:p>
            <a:r>
              <a:rPr lang="ja-JP" altLang="en-US" dirty="0"/>
              <a:t>　対象範囲をポリゴンで指定し、そのポリゴンに含まれる対象地物を抽出します。</a:t>
            </a:r>
            <a:endParaRPr lang="en-US" altLang="ja-JP" dirty="0"/>
          </a:p>
          <a:p>
            <a:endParaRPr lang="en-US" altLang="ja-JP" dirty="0"/>
          </a:p>
          <a:p>
            <a:r>
              <a:rPr lang="ja-JP" altLang="en-US" dirty="0"/>
              <a:t>２）値によるデータの抽出</a:t>
            </a:r>
            <a:endParaRPr lang="en-US" altLang="ja-JP" dirty="0"/>
          </a:p>
          <a:p>
            <a:r>
              <a:rPr lang="ja-JP" altLang="en-US" dirty="0"/>
              <a:t>　属性データに含まれる値を指定して、対象地物を抽出します。</a:t>
            </a:r>
            <a:endParaRPr lang="en-US" altLang="ja-JP"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76</a:t>
            </a:fld>
            <a:endParaRPr kumimoji="1" lang="ja-JP" altLang="en-US"/>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711114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地域によるデータの抽出</a:t>
            </a:r>
          </a:p>
        </p:txBody>
      </p:sp>
      <p:sp>
        <p:nvSpPr>
          <p:cNvPr id="12" name="テキスト ボックス 11"/>
          <p:cNvSpPr txBox="1"/>
          <p:nvPr/>
        </p:nvSpPr>
        <p:spPr>
          <a:xfrm>
            <a:off x="602166" y="724158"/>
            <a:ext cx="9199756" cy="646331"/>
          </a:xfrm>
          <a:prstGeom prst="rect">
            <a:avLst/>
          </a:prstGeom>
          <a:noFill/>
        </p:spPr>
        <p:txBody>
          <a:bodyPr wrap="square" rtlCol="0">
            <a:spAutoFit/>
          </a:bodyPr>
          <a:lstStyle/>
          <a:p>
            <a:r>
              <a:rPr lang="en-US" altLang="ja-JP" dirty="0" err="1"/>
              <a:t>jinko_zoka</a:t>
            </a:r>
            <a:r>
              <a:rPr lang="ja-JP" altLang="en-US" dirty="0"/>
              <a:t>レイヤの松阪市を選択します。</a:t>
            </a:r>
            <a:endParaRPr lang="en-US" altLang="ja-JP" dirty="0"/>
          </a:p>
          <a:p>
            <a:endParaRPr lang="en-US" altLang="ja-JP" dirty="0"/>
          </a:p>
        </p:txBody>
      </p:sp>
      <p:pic>
        <p:nvPicPr>
          <p:cNvPr id="3" name="図 2"/>
          <p:cNvPicPr>
            <a:picLocks noChangeAspect="1"/>
          </p:cNvPicPr>
          <p:nvPr/>
        </p:nvPicPr>
        <p:blipFill>
          <a:blip r:embed="rId3"/>
          <a:stretch>
            <a:fillRect/>
          </a:stretch>
        </p:blipFill>
        <p:spPr>
          <a:xfrm>
            <a:off x="602166" y="1370489"/>
            <a:ext cx="7168197" cy="5061160"/>
          </a:xfrm>
          <a:prstGeom prst="rect">
            <a:avLst/>
          </a:prstGeom>
        </p:spPr>
      </p:pic>
      <p:sp>
        <p:nvSpPr>
          <p:cNvPr id="5" name="角丸四角形 4"/>
          <p:cNvSpPr/>
          <p:nvPr/>
        </p:nvSpPr>
        <p:spPr>
          <a:xfrm>
            <a:off x="731272" y="6177279"/>
            <a:ext cx="1321048" cy="254370"/>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吹き出し 5"/>
          <p:cNvSpPr/>
          <p:nvPr/>
        </p:nvSpPr>
        <p:spPr>
          <a:xfrm>
            <a:off x="61841" y="4815840"/>
            <a:ext cx="2569599" cy="416560"/>
          </a:xfrm>
          <a:prstGeom prst="wedgeRoundRectCallout">
            <a:avLst>
              <a:gd name="adj1" fmla="val -15952"/>
              <a:gd name="adj2" fmla="val 267181"/>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①レイヤを選択</a:t>
            </a:r>
          </a:p>
        </p:txBody>
      </p:sp>
      <p:sp>
        <p:nvSpPr>
          <p:cNvPr id="7" name="角丸四角形吹き出し 6"/>
          <p:cNvSpPr/>
          <p:nvPr/>
        </p:nvSpPr>
        <p:spPr>
          <a:xfrm>
            <a:off x="6625201" y="1447876"/>
            <a:ext cx="2569599" cy="416560"/>
          </a:xfrm>
          <a:prstGeom prst="wedgeRoundRectCallout">
            <a:avLst>
              <a:gd name="adj1" fmla="val -71307"/>
              <a:gd name="adj2" fmla="val 376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②地物の選択を指定</a:t>
            </a:r>
            <a:endParaRPr kumimoji="1" lang="ja-JP" altLang="en-US" sz="1400" dirty="0"/>
          </a:p>
        </p:txBody>
      </p:sp>
      <p:sp>
        <p:nvSpPr>
          <p:cNvPr id="8" name="角丸四角形 7"/>
          <p:cNvSpPr/>
          <p:nvPr/>
        </p:nvSpPr>
        <p:spPr>
          <a:xfrm>
            <a:off x="5791200" y="1528970"/>
            <a:ext cx="482848" cy="335465"/>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3674540" y="5227211"/>
            <a:ext cx="1893140" cy="950068"/>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吹き出し 8"/>
          <p:cNvSpPr/>
          <p:nvPr/>
        </p:nvSpPr>
        <p:spPr>
          <a:xfrm>
            <a:off x="5340401" y="5562676"/>
            <a:ext cx="2569599" cy="416560"/>
          </a:xfrm>
          <a:prstGeom prst="wedgeRoundRectCallout">
            <a:avLst>
              <a:gd name="adj1" fmla="val -71307"/>
              <a:gd name="adj2" fmla="val 376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③対象地物を選択</a:t>
            </a:r>
            <a:endParaRPr kumimoji="1" lang="ja-JP" altLang="en-US" sz="1400" dirty="0"/>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77</a:t>
            </a:fld>
            <a:endParaRPr kumimoji="1" lang="ja-JP" altLang="en-US"/>
          </a:p>
        </p:txBody>
      </p:sp>
      <p:pic>
        <p:nvPicPr>
          <p:cNvPr id="14" name="図 13">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136881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地域によるデータの抽出</a:t>
            </a:r>
          </a:p>
        </p:txBody>
      </p:sp>
      <p:sp>
        <p:nvSpPr>
          <p:cNvPr id="12" name="テキスト ボックス 11"/>
          <p:cNvSpPr txBox="1"/>
          <p:nvPr/>
        </p:nvSpPr>
        <p:spPr>
          <a:xfrm>
            <a:off x="602166" y="724158"/>
            <a:ext cx="9199756" cy="369332"/>
          </a:xfrm>
          <a:prstGeom prst="rect">
            <a:avLst/>
          </a:prstGeom>
          <a:noFill/>
        </p:spPr>
        <p:txBody>
          <a:bodyPr wrap="square" rtlCol="0">
            <a:spAutoFit/>
          </a:bodyPr>
          <a:lstStyle/>
          <a:p>
            <a:r>
              <a:rPr lang="ja-JP" altLang="en-US" dirty="0"/>
              <a:t>地物の選択方法には幾つかの方法があります。</a:t>
            </a:r>
            <a:endParaRPr lang="en-US" altLang="ja-JP" dirty="0"/>
          </a:p>
        </p:txBody>
      </p:sp>
      <p:pic>
        <p:nvPicPr>
          <p:cNvPr id="4" name="図 3"/>
          <p:cNvPicPr>
            <a:picLocks noChangeAspect="1"/>
          </p:cNvPicPr>
          <p:nvPr/>
        </p:nvPicPr>
        <p:blipFill>
          <a:blip r:embed="rId3"/>
          <a:stretch>
            <a:fillRect/>
          </a:stretch>
        </p:blipFill>
        <p:spPr>
          <a:xfrm>
            <a:off x="803910" y="1447876"/>
            <a:ext cx="2324100" cy="1285875"/>
          </a:xfrm>
          <a:prstGeom prst="rect">
            <a:avLst/>
          </a:prstGeom>
        </p:spPr>
      </p:pic>
      <p:sp>
        <p:nvSpPr>
          <p:cNvPr id="8" name="角丸四角形 7"/>
          <p:cNvSpPr/>
          <p:nvPr/>
        </p:nvSpPr>
        <p:spPr>
          <a:xfrm>
            <a:off x="803910" y="1755348"/>
            <a:ext cx="2324100" cy="97840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3556881" y="1595120"/>
            <a:ext cx="5007999" cy="4724400"/>
          </a:xfrm>
          <a:prstGeom prst="wedgeRoundRectCallout">
            <a:avLst>
              <a:gd name="adj1" fmla="val -66879"/>
              <a:gd name="adj2" fmla="val -39278"/>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altLang="ja-JP" sz="1400" dirty="0"/>
              <a:t>【</a:t>
            </a:r>
            <a:r>
              <a:rPr lang="ja-JP" altLang="en-US" sz="1400" dirty="0"/>
              <a:t>地物の選択</a:t>
            </a:r>
            <a:r>
              <a:rPr lang="en-US" altLang="ja-JP" sz="1400" dirty="0"/>
              <a:t>】</a:t>
            </a:r>
          </a:p>
          <a:p>
            <a:r>
              <a:rPr lang="ja-JP" altLang="en-US" sz="1400" dirty="0"/>
              <a:t>　シングルクリックもしくは矩形範囲を指定して地物の選択を行います。</a:t>
            </a:r>
            <a:endParaRPr lang="en-US" altLang="ja-JP" sz="1400" dirty="0"/>
          </a:p>
          <a:p>
            <a:endParaRPr kumimoji="1" lang="en-US" altLang="ja-JP" sz="1400" dirty="0"/>
          </a:p>
          <a:p>
            <a:r>
              <a:rPr lang="en-US" altLang="ja-JP" sz="1400" dirty="0"/>
              <a:t>【</a:t>
            </a:r>
            <a:r>
              <a:rPr lang="ja-JP" altLang="en-US" sz="1400" dirty="0"/>
              <a:t>ポリゴンによる地物選択</a:t>
            </a:r>
            <a:r>
              <a:rPr lang="en-US" altLang="ja-JP" sz="1400" dirty="0"/>
              <a:t>】</a:t>
            </a:r>
          </a:p>
          <a:p>
            <a:r>
              <a:rPr lang="ja-JP" altLang="en-US" sz="1400" dirty="0"/>
              <a:t>　マウスでポリゴンを描き、そのポリゴンに接する地物を選択します。</a:t>
            </a:r>
            <a:endParaRPr lang="en-US" altLang="ja-JP" sz="1400" dirty="0"/>
          </a:p>
          <a:p>
            <a:endParaRPr lang="en-US" altLang="ja-JP" sz="1400" dirty="0"/>
          </a:p>
          <a:p>
            <a:r>
              <a:rPr lang="en-US" altLang="ja-JP" sz="1400" dirty="0"/>
              <a:t>【</a:t>
            </a:r>
            <a:r>
              <a:rPr kumimoji="1" lang="ja-JP" altLang="en-US" sz="1400" dirty="0"/>
              <a:t>フリーハンドによる地物選択</a:t>
            </a:r>
            <a:r>
              <a:rPr kumimoji="1" lang="en-US" altLang="ja-JP" sz="1400" dirty="0"/>
              <a:t>】</a:t>
            </a:r>
          </a:p>
          <a:p>
            <a:r>
              <a:rPr kumimoji="1" lang="ja-JP" altLang="en-US" sz="1400" dirty="0"/>
              <a:t>　マウスで自由曲線を描き、</a:t>
            </a:r>
            <a:r>
              <a:rPr lang="ja-JP" altLang="en-US" sz="1400" dirty="0"/>
              <a:t>その閉じた領域に接する地物を選択します。</a:t>
            </a:r>
            <a:endParaRPr lang="en-US" altLang="ja-JP" sz="1400" dirty="0"/>
          </a:p>
          <a:p>
            <a:endParaRPr kumimoji="1" lang="en-US" altLang="ja-JP" sz="1400" dirty="0"/>
          </a:p>
          <a:p>
            <a:r>
              <a:rPr lang="en-US" altLang="ja-JP" sz="1400" dirty="0"/>
              <a:t>【</a:t>
            </a:r>
            <a:r>
              <a:rPr lang="ja-JP" altLang="en-US" sz="1400" dirty="0"/>
              <a:t>半径指定による地物選択</a:t>
            </a:r>
            <a:r>
              <a:rPr lang="en-US" altLang="ja-JP" sz="1400" dirty="0"/>
              <a:t>】</a:t>
            </a:r>
          </a:p>
          <a:p>
            <a:r>
              <a:rPr kumimoji="1" lang="ja-JP" altLang="en-US" sz="1400" dirty="0"/>
              <a:t>　マウスで中心からの半径を指定し、その円形で示される領域内に含まれる地物を選択します。</a:t>
            </a:r>
            <a:endParaRPr kumimoji="1" lang="en-US" altLang="ja-JP" sz="1400" dirty="0"/>
          </a:p>
          <a:p>
            <a:endParaRPr lang="en-US" altLang="ja-JP" sz="1400" dirty="0"/>
          </a:p>
          <a:p>
            <a:r>
              <a:rPr kumimoji="1" lang="en-US" altLang="ja-JP" sz="1400" dirty="0"/>
              <a:t>※SHIFT</a:t>
            </a:r>
            <a:r>
              <a:rPr kumimoji="1" lang="ja-JP" altLang="en-US" sz="1400" dirty="0"/>
              <a:t>キーを押しながら選択すると、追加して選択します。</a:t>
            </a:r>
            <a:endParaRPr kumimoji="1" lang="en-US" altLang="ja-JP" sz="1400" dirty="0"/>
          </a:p>
          <a:p>
            <a:r>
              <a:rPr kumimoji="1" lang="en-US" altLang="ja-JP" sz="1400" dirty="0"/>
              <a:t>※ALT</a:t>
            </a:r>
            <a:r>
              <a:rPr kumimoji="1" lang="ja-JP" altLang="en-US" sz="1400" dirty="0"/>
              <a:t>キーを押しながら選択すると、領域に含まれる場合になります。</a:t>
            </a:r>
            <a:endParaRPr kumimoji="1" lang="en-US" altLang="ja-JP" sz="1400" dirty="0"/>
          </a:p>
          <a:p>
            <a:r>
              <a:rPr lang="en-US" altLang="ja-JP" sz="1400" dirty="0"/>
              <a:t>※CTRL</a:t>
            </a:r>
            <a:r>
              <a:rPr lang="ja-JP" altLang="en-US" sz="1400" dirty="0"/>
              <a:t>キーを押しながら選択すると、選択が解除されます。</a:t>
            </a:r>
            <a:endParaRPr lang="en-US" altLang="ja-JP" sz="1400" dirty="0"/>
          </a:p>
          <a:p>
            <a:endParaRPr kumimoji="1" lang="ja-JP" altLang="en-US"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78</a:t>
            </a:fld>
            <a:endParaRPr kumimoji="1" lang="ja-JP" altLang="en-US"/>
          </a:p>
        </p:txBody>
      </p:sp>
      <p:pic>
        <p:nvPicPr>
          <p:cNvPr id="10" name="図 9">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897042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602166" y="3106628"/>
            <a:ext cx="3133725" cy="1400175"/>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地域によるデータの抽出</a:t>
            </a:r>
          </a:p>
        </p:txBody>
      </p:sp>
      <p:sp>
        <p:nvSpPr>
          <p:cNvPr id="12" name="テキスト ボックス 11"/>
          <p:cNvSpPr txBox="1"/>
          <p:nvPr/>
        </p:nvSpPr>
        <p:spPr>
          <a:xfrm>
            <a:off x="602166" y="724158"/>
            <a:ext cx="9199756" cy="369332"/>
          </a:xfrm>
          <a:prstGeom prst="rect">
            <a:avLst/>
          </a:prstGeom>
          <a:noFill/>
        </p:spPr>
        <p:txBody>
          <a:bodyPr wrap="square" rtlCol="0">
            <a:spAutoFit/>
          </a:bodyPr>
          <a:lstStyle/>
          <a:p>
            <a:r>
              <a:rPr lang="ja-JP" altLang="en-US" dirty="0"/>
              <a:t>地物の選択方法には幾つかの方法があります。</a:t>
            </a:r>
            <a:endParaRPr lang="en-US" altLang="ja-JP" dirty="0"/>
          </a:p>
        </p:txBody>
      </p:sp>
      <p:sp>
        <p:nvSpPr>
          <p:cNvPr id="8" name="角丸四角形 7"/>
          <p:cNvSpPr/>
          <p:nvPr/>
        </p:nvSpPr>
        <p:spPr>
          <a:xfrm>
            <a:off x="1075109" y="3528400"/>
            <a:ext cx="2650622" cy="978403"/>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4346892" y="2974548"/>
            <a:ext cx="5007999" cy="2623612"/>
          </a:xfrm>
          <a:prstGeom prst="wedgeRoundRectCallout">
            <a:avLst>
              <a:gd name="adj1" fmla="val -67082"/>
              <a:gd name="adj2" fmla="val -2370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altLang="ja-JP" sz="1400" dirty="0"/>
              <a:t>【</a:t>
            </a:r>
            <a:r>
              <a:rPr lang="ja-JP" altLang="en-US" sz="1400" dirty="0"/>
              <a:t>値による地物選択</a:t>
            </a:r>
            <a:r>
              <a:rPr lang="en-US" altLang="ja-JP" sz="1400" dirty="0"/>
              <a:t>】</a:t>
            </a:r>
          </a:p>
          <a:p>
            <a:r>
              <a:rPr lang="ja-JP" altLang="en-US" sz="1400" dirty="0"/>
              <a:t>　地物に含まれる値を指定して地物の選択を行います。</a:t>
            </a:r>
            <a:endParaRPr lang="en-US" altLang="ja-JP" sz="1400" dirty="0"/>
          </a:p>
          <a:p>
            <a:endParaRPr kumimoji="1" lang="en-US" altLang="ja-JP" sz="1400" dirty="0"/>
          </a:p>
          <a:p>
            <a:r>
              <a:rPr lang="en-US" altLang="ja-JP" sz="1400" dirty="0"/>
              <a:t>【</a:t>
            </a:r>
            <a:r>
              <a:rPr lang="ja-JP" altLang="en-US" sz="1400" dirty="0"/>
              <a:t>式を使った地物選択</a:t>
            </a:r>
            <a:r>
              <a:rPr lang="en-US" altLang="ja-JP" sz="1400" dirty="0"/>
              <a:t>】</a:t>
            </a:r>
          </a:p>
          <a:p>
            <a:r>
              <a:rPr lang="ja-JP" altLang="en-US" sz="1400" dirty="0"/>
              <a:t>　数式を用いて地物を選択します。</a:t>
            </a:r>
            <a:endParaRPr lang="en-US" altLang="ja-JP" sz="1400" dirty="0"/>
          </a:p>
          <a:p>
            <a:endParaRPr lang="en-US" altLang="ja-JP" sz="1400" dirty="0"/>
          </a:p>
          <a:p>
            <a:r>
              <a:rPr lang="en-US" altLang="ja-JP" sz="1400" dirty="0"/>
              <a:t>【</a:t>
            </a:r>
            <a:r>
              <a:rPr lang="ja-JP" altLang="en-US" sz="1400" dirty="0"/>
              <a:t>全ての地物選択</a:t>
            </a:r>
            <a:r>
              <a:rPr kumimoji="1" lang="en-US" altLang="ja-JP" sz="1400" dirty="0"/>
              <a:t>】</a:t>
            </a:r>
          </a:p>
          <a:p>
            <a:r>
              <a:rPr lang="ja-JP" altLang="en-US" sz="1400" dirty="0"/>
              <a:t>　全ての地物を選択します。</a:t>
            </a:r>
            <a:endParaRPr lang="en-US" altLang="ja-JP" sz="1400" dirty="0"/>
          </a:p>
          <a:p>
            <a:endParaRPr kumimoji="1" lang="en-US" altLang="ja-JP" sz="1400" dirty="0"/>
          </a:p>
          <a:p>
            <a:r>
              <a:rPr lang="en-US" altLang="ja-JP" sz="1400" dirty="0"/>
              <a:t>【</a:t>
            </a:r>
            <a:r>
              <a:rPr lang="ja-JP" altLang="en-US" sz="1400" dirty="0"/>
              <a:t>地物選択の反転</a:t>
            </a:r>
            <a:r>
              <a:rPr lang="en-US" altLang="ja-JP" sz="1400" dirty="0"/>
              <a:t>】</a:t>
            </a:r>
          </a:p>
          <a:p>
            <a:r>
              <a:rPr lang="ja-JP" altLang="en-US" sz="1400" dirty="0"/>
              <a:t>　選択した地物と非選択の地物を反転します。</a:t>
            </a:r>
            <a:endParaRPr lang="en-US" altLang="ja-JP" sz="1400" dirty="0"/>
          </a:p>
          <a:p>
            <a:endParaRPr kumimoji="1" lang="ja-JP" altLang="en-US" sz="1400" dirty="0"/>
          </a:p>
        </p:txBody>
      </p:sp>
      <p:sp>
        <p:nvSpPr>
          <p:cNvPr id="13" name="角丸四角形吹き出し 12"/>
          <p:cNvSpPr/>
          <p:nvPr/>
        </p:nvSpPr>
        <p:spPr>
          <a:xfrm>
            <a:off x="2833177" y="1823990"/>
            <a:ext cx="2368867" cy="420058"/>
          </a:xfrm>
          <a:prstGeom prst="wedgeRoundRectCallout">
            <a:avLst>
              <a:gd name="adj1" fmla="val -102180"/>
              <a:gd name="adj2" fmla="val 270237"/>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地物の選択を解除します。</a:t>
            </a:r>
            <a:endParaRPr lang="en-US" altLang="ja-JP" sz="1400" dirty="0"/>
          </a:p>
        </p:txBody>
      </p:sp>
      <p:sp>
        <p:nvSpPr>
          <p:cNvPr id="14" name="角丸四角形 13"/>
          <p:cNvSpPr/>
          <p:nvPr/>
        </p:nvSpPr>
        <p:spPr>
          <a:xfrm>
            <a:off x="1075109" y="3106629"/>
            <a:ext cx="398091" cy="42177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1473200" y="3106629"/>
            <a:ext cx="398091" cy="42177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79</a:t>
            </a:fld>
            <a:endParaRPr kumimoji="1" lang="ja-JP" altLang="en-US"/>
          </a:p>
        </p:txBody>
      </p:sp>
      <p:pic>
        <p:nvPicPr>
          <p:cNvPr id="17" name="図 1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71305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OSGeo4W</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FOSSGIS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Windows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592641" y="1320569"/>
            <a:ext cx="9199756" cy="369332"/>
          </a:xfrm>
          <a:prstGeom prst="rect">
            <a:avLst/>
          </a:prstGeom>
          <a:noFill/>
        </p:spPr>
        <p:txBody>
          <a:bodyPr wrap="square" rtlCol="0">
            <a:spAutoFit/>
          </a:bodyPr>
          <a:lstStyle/>
          <a:p>
            <a:r>
              <a:rPr lang="en-US" altLang="ja-JP" dirty="0"/>
              <a:t>OSGeo4W</a:t>
            </a:r>
            <a:r>
              <a:rPr lang="ja-JP" altLang="en-US" dirty="0"/>
              <a:t>は</a:t>
            </a:r>
            <a:r>
              <a:rPr lang="en-US" altLang="ja-JP" dirty="0"/>
              <a:t>Windows</a:t>
            </a:r>
            <a:r>
              <a:rPr lang="ja-JP" altLang="en-US" dirty="0"/>
              <a:t>向けの地理情報を扱う</a:t>
            </a:r>
            <a:r>
              <a:rPr lang="en-US" altLang="ja-JP" dirty="0"/>
              <a:t>FOSS</a:t>
            </a:r>
            <a:r>
              <a:rPr lang="ja-JP" altLang="en-US" dirty="0"/>
              <a:t>（</a:t>
            </a:r>
            <a:r>
              <a:rPr lang="en-US" altLang="ja-JP" dirty="0"/>
              <a:t>Free</a:t>
            </a:r>
            <a:r>
              <a:rPr lang="ja-JP" altLang="en-US" dirty="0"/>
              <a:t> </a:t>
            </a:r>
            <a:r>
              <a:rPr lang="en-US" altLang="ja-JP" dirty="0"/>
              <a:t>Open</a:t>
            </a:r>
            <a:r>
              <a:rPr lang="ja-JP" altLang="en-US" dirty="0"/>
              <a:t> </a:t>
            </a:r>
            <a:r>
              <a:rPr lang="en-US" altLang="ja-JP" dirty="0"/>
              <a:t>Source</a:t>
            </a:r>
            <a:r>
              <a:rPr lang="ja-JP" altLang="en-US" dirty="0"/>
              <a:t> </a:t>
            </a:r>
            <a:r>
              <a:rPr lang="en-US" altLang="ja-JP" dirty="0"/>
              <a:t>Software</a:t>
            </a:r>
            <a:r>
              <a:rPr lang="ja-JP" altLang="en-US" dirty="0"/>
              <a:t>）のパッケージ。</a:t>
            </a:r>
            <a:endParaRPr lang="en-US" altLang="ja-JP" dirty="0"/>
          </a:p>
        </p:txBody>
      </p:sp>
      <p:sp>
        <p:nvSpPr>
          <p:cNvPr id="9" name="スライド番号プレースホルダー 8"/>
          <p:cNvSpPr>
            <a:spLocks noGrp="1"/>
          </p:cNvSpPr>
          <p:nvPr>
            <p:ph type="sldNum" sz="quarter" idx="12"/>
          </p:nvPr>
        </p:nvSpPr>
        <p:spPr/>
        <p:txBody>
          <a:bodyPr/>
          <a:lstStyle/>
          <a:p>
            <a:fld id="{723560C7-01F3-4437-BF3C-AD4701164B4A}" type="slidenum">
              <a:rPr kumimoji="1" lang="ja-JP" altLang="en-US" smtClean="0"/>
              <a:t>8</a:t>
            </a:fld>
            <a:endParaRPr kumimoji="1" lang="ja-JP" altLang="en-US"/>
          </a:p>
        </p:txBody>
      </p:sp>
      <p:sp>
        <p:nvSpPr>
          <p:cNvPr id="3" name="テキスト ボックス 2"/>
          <p:cNvSpPr txBox="1"/>
          <p:nvPr/>
        </p:nvSpPr>
        <p:spPr>
          <a:xfrm>
            <a:off x="1442089" y="2173901"/>
            <a:ext cx="7174730" cy="3139321"/>
          </a:xfrm>
          <a:prstGeom prst="rect">
            <a:avLst/>
          </a:prstGeom>
          <a:noFill/>
        </p:spPr>
        <p:txBody>
          <a:bodyPr wrap="square" rtlCol="0">
            <a:spAutoFit/>
          </a:bodyPr>
          <a:lstStyle/>
          <a:p>
            <a:r>
              <a:rPr kumimoji="1" lang="en-US" altLang="ja-JP" dirty="0"/>
              <a:t>Python</a:t>
            </a:r>
          </a:p>
          <a:p>
            <a:r>
              <a:rPr lang="en-US" altLang="ja-JP" dirty="0"/>
              <a:t>GDAL</a:t>
            </a:r>
          </a:p>
          <a:p>
            <a:r>
              <a:rPr lang="en-US" altLang="ja-JP" dirty="0"/>
              <a:t>GRASS</a:t>
            </a:r>
          </a:p>
          <a:p>
            <a:r>
              <a:rPr lang="en-US" altLang="ja-JP" dirty="0"/>
              <a:t>OSG</a:t>
            </a:r>
          </a:p>
          <a:p>
            <a:r>
              <a:rPr lang="en-US" altLang="ja-JP" dirty="0"/>
              <a:t>OSGEARTH</a:t>
            </a:r>
          </a:p>
          <a:p>
            <a:r>
              <a:rPr lang="en-US" altLang="ja-JP" dirty="0"/>
              <a:t>QGIS</a:t>
            </a:r>
          </a:p>
          <a:p>
            <a:r>
              <a:rPr lang="en-US" altLang="ja-JP" dirty="0"/>
              <a:t>SAGA</a:t>
            </a:r>
          </a:p>
          <a:p>
            <a:r>
              <a:rPr lang="en-US" altLang="ja-JP" dirty="0" err="1"/>
              <a:t>MapScript</a:t>
            </a:r>
            <a:endParaRPr lang="en-US" altLang="ja-JP" dirty="0"/>
          </a:p>
          <a:p>
            <a:r>
              <a:rPr lang="en-US" altLang="ja-JP" dirty="0" err="1"/>
              <a:t>MapServer</a:t>
            </a:r>
            <a:endParaRPr lang="en-US" altLang="ja-JP" dirty="0"/>
          </a:p>
          <a:p>
            <a:r>
              <a:rPr lang="en-US" altLang="ja-JP" dirty="0"/>
              <a:t>Apache Web Server</a:t>
            </a:r>
          </a:p>
          <a:p>
            <a:r>
              <a:rPr lang="en-US" altLang="ja-JP" dirty="0"/>
              <a:t>ffmpeg</a:t>
            </a:r>
          </a:p>
        </p:txBody>
      </p:sp>
      <p:pic>
        <p:nvPicPr>
          <p:cNvPr id="6" name="図 5">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52660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723035" y="1370489"/>
            <a:ext cx="3895725" cy="2581275"/>
            <a:chOff x="1346640" y="1528970"/>
            <a:chExt cx="3895725" cy="2581275"/>
          </a:xfrm>
        </p:grpSpPr>
        <p:pic>
          <p:nvPicPr>
            <p:cNvPr id="4" name="図 3"/>
            <p:cNvPicPr>
              <a:picLocks noChangeAspect="1"/>
            </p:cNvPicPr>
            <p:nvPr/>
          </p:nvPicPr>
          <p:blipFill>
            <a:blip r:embed="rId3"/>
            <a:stretch>
              <a:fillRect/>
            </a:stretch>
          </p:blipFill>
          <p:spPr>
            <a:xfrm>
              <a:off x="1346640" y="1528970"/>
              <a:ext cx="3895725" cy="2581275"/>
            </a:xfrm>
            <a:prstGeom prst="rect">
              <a:avLst/>
            </a:prstGeom>
          </p:spPr>
        </p:pic>
        <p:sp>
          <p:nvSpPr>
            <p:cNvPr id="8" name="角丸四角形 7"/>
            <p:cNvSpPr/>
            <p:nvPr/>
          </p:nvSpPr>
          <p:spPr>
            <a:xfrm>
              <a:off x="1391796" y="1940560"/>
              <a:ext cx="1788284" cy="259341"/>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3180079" y="2186120"/>
              <a:ext cx="2062285" cy="29907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 name="図 17"/>
          <p:cNvPicPr>
            <a:picLocks noChangeAspect="1"/>
          </p:cNvPicPr>
          <p:nvPr/>
        </p:nvPicPr>
        <p:blipFill>
          <a:blip r:embed="rId4"/>
          <a:stretch>
            <a:fillRect/>
          </a:stretch>
        </p:blipFill>
        <p:spPr>
          <a:xfrm>
            <a:off x="1146162" y="2602856"/>
            <a:ext cx="6731518" cy="3971239"/>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地域によるデータの抽出</a:t>
            </a:r>
          </a:p>
        </p:txBody>
      </p:sp>
      <p:sp>
        <p:nvSpPr>
          <p:cNvPr id="12" name="テキスト ボックス 11"/>
          <p:cNvSpPr txBox="1"/>
          <p:nvPr/>
        </p:nvSpPr>
        <p:spPr>
          <a:xfrm>
            <a:off x="602166" y="724158"/>
            <a:ext cx="9199756" cy="646331"/>
          </a:xfrm>
          <a:prstGeom prst="rect">
            <a:avLst/>
          </a:prstGeom>
          <a:noFill/>
        </p:spPr>
        <p:txBody>
          <a:bodyPr wrap="square" rtlCol="0">
            <a:spAutoFit/>
          </a:bodyPr>
          <a:lstStyle/>
          <a:p>
            <a:r>
              <a:rPr lang="en-US" altLang="ja-JP" dirty="0" err="1"/>
              <a:t>jinko_zoka</a:t>
            </a:r>
            <a:r>
              <a:rPr lang="ja-JP" altLang="en-US" dirty="0"/>
              <a:t>レイヤの松阪市を選択した状態で、「空間演算ツール」でクリップします。</a:t>
            </a:r>
            <a:endParaRPr lang="en-US" altLang="ja-JP" dirty="0"/>
          </a:p>
          <a:p>
            <a:endParaRPr lang="en-US" altLang="ja-JP" dirty="0"/>
          </a:p>
        </p:txBody>
      </p:sp>
      <p:sp>
        <p:nvSpPr>
          <p:cNvPr id="10" name="角丸四角形 9"/>
          <p:cNvSpPr/>
          <p:nvPr/>
        </p:nvSpPr>
        <p:spPr>
          <a:xfrm>
            <a:off x="1269036" y="3314842"/>
            <a:ext cx="4004004" cy="464678"/>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1269036" y="4197324"/>
            <a:ext cx="4004004" cy="48660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1269036" y="4684092"/>
            <a:ext cx="4004004" cy="486602"/>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吹き出し 5"/>
          <p:cNvSpPr/>
          <p:nvPr/>
        </p:nvSpPr>
        <p:spPr>
          <a:xfrm>
            <a:off x="3128811" y="2716825"/>
            <a:ext cx="2569599" cy="416560"/>
          </a:xfrm>
          <a:prstGeom prst="wedgeRoundRectCallout">
            <a:avLst>
              <a:gd name="adj1" fmla="val -83169"/>
              <a:gd name="adj2" fmla="val 115962"/>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①</a:t>
            </a:r>
            <a:r>
              <a:rPr kumimoji="1" lang="en-US" altLang="ja-JP" sz="1400" dirty="0" err="1"/>
              <a:t>hinan</a:t>
            </a:r>
            <a:r>
              <a:rPr kumimoji="1" lang="ja-JP" altLang="en-US" sz="1400" dirty="0"/>
              <a:t>レイヤを指定</a:t>
            </a:r>
          </a:p>
        </p:txBody>
      </p:sp>
      <p:sp>
        <p:nvSpPr>
          <p:cNvPr id="9" name="角丸四角形吹き出し 8"/>
          <p:cNvSpPr/>
          <p:nvPr/>
        </p:nvSpPr>
        <p:spPr>
          <a:xfrm>
            <a:off x="4953000" y="1495189"/>
            <a:ext cx="2569599" cy="416560"/>
          </a:xfrm>
          <a:prstGeom prst="wedgeRoundRectCallout">
            <a:avLst>
              <a:gd name="adj1" fmla="val -71307"/>
              <a:gd name="adj2" fmla="val 376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③対象地物を選択</a:t>
            </a:r>
            <a:endParaRPr kumimoji="1" lang="ja-JP" altLang="en-US" sz="1400" dirty="0"/>
          </a:p>
        </p:txBody>
      </p:sp>
      <p:sp>
        <p:nvSpPr>
          <p:cNvPr id="17" name="角丸四角形吹き出し 16"/>
          <p:cNvSpPr/>
          <p:nvPr/>
        </p:nvSpPr>
        <p:spPr>
          <a:xfrm>
            <a:off x="3582142" y="3581056"/>
            <a:ext cx="4295538" cy="1159220"/>
          </a:xfrm>
          <a:prstGeom prst="wedgeRoundRectCallout">
            <a:avLst>
              <a:gd name="adj1" fmla="val -78566"/>
              <a:gd name="adj2" fmla="val 26223"/>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②</a:t>
            </a:r>
            <a:r>
              <a:rPr kumimoji="1" lang="en-US" altLang="ja-JP" sz="1400" dirty="0" err="1"/>
              <a:t>jinko_zoka</a:t>
            </a:r>
            <a:r>
              <a:rPr kumimoji="1" lang="ja-JP" altLang="en-US" sz="1400" dirty="0"/>
              <a:t>レイヤを指定。</a:t>
            </a:r>
            <a:endParaRPr kumimoji="1" lang="en-US" altLang="ja-JP" sz="1400" dirty="0"/>
          </a:p>
          <a:p>
            <a:r>
              <a:rPr lang="ja-JP" altLang="en-US" sz="1400" dirty="0"/>
              <a:t>　</a:t>
            </a:r>
            <a:r>
              <a:rPr lang="ja-JP" altLang="en-US" sz="1400" b="1" u="sng" dirty="0">
                <a:solidFill>
                  <a:srgbClr val="FF0000"/>
                </a:solidFill>
              </a:rPr>
              <a:t>「選択した地物のみ」をチェック　</a:t>
            </a:r>
            <a:endParaRPr lang="en-US" altLang="ja-JP" sz="1400" b="1" u="sng" dirty="0">
              <a:solidFill>
                <a:srgbClr val="FF0000"/>
              </a:solidFill>
            </a:endParaRPr>
          </a:p>
          <a:p>
            <a:r>
              <a:rPr kumimoji="1" lang="ja-JP" altLang="en-US" sz="1400" b="1" u="sng" dirty="0">
                <a:solidFill>
                  <a:srgbClr val="FF0000"/>
                </a:solidFill>
              </a:rPr>
              <a:t>　同じことを繰り返すと、「選択した地物のみ」のチェックが行えない場合があります。</a:t>
            </a:r>
            <a:br>
              <a:rPr kumimoji="1" lang="en-US" altLang="ja-JP" sz="1400" b="1" u="sng" dirty="0">
                <a:solidFill>
                  <a:srgbClr val="FF0000"/>
                </a:solidFill>
              </a:rPr>
            </a:br>
            <a:r>
              <a:rPr kumimoji="1" lang="ja-JP" altLang="en-US" sz="1400" b="1" u="sng" dirty="0">
                <a:solidFill>
                  <a:srgbClr val="FF0000"/>
                </a:solidFill>
              </a:rPr>
              <a:t>その場合は、レイヤを再度選択し直してください。</a:t>
            </a:r>
          </a:p>
        </p:txBody>
      </p:sp>
      <p:sp>
        <p:nvSpPr>
          <p:cNvPr id="7" name="角丸四角形吹き出し 6"/>
          <p:cNvSpPr/>
          <p:nvPr/>
        </p:nvSpPr>
        <p:spPr>
          <a:xfrm>
            <a:off x="4511921" y="5486296"/>
            <a:ext cx="4357759" cy="416560"/>
          </a:xfrm>
          <a:prstGeom prst="wedgeRoundRectCallout">
            <a:avLst>
              <a:gd name="adj1" fmla="val -76842"/>
              <a:gd name="adj2" fmla="val -135258"/>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③何も指定しない。後ほど、個別に保存し直します。</a:t>
            </a:r>
            <a:endParaRPr kumimoji="1" lang="ja-JP" altLang="en-US" sz="1400" dirty="0"/>
          </a:p>
        </p:txBody>
      </p:sp>
      <p:sp>
        <p:nvSpPr>
          <p:cNvPr id="3" name="スライド番号プレースホルダー 2"/>
          <p:cNvSpPr>
            <a:spLocks noGrp="1"/>
          </p:cNvSpPr>
          <p:nvPr>
            <p:ph type="sldNum" sz="quarter" idx="12"/>
          </p:nvPr>
        </p:nvSpPr>
        <p:spPr/>
        <p:txBody>
          <a:bodyPr/>
          <a:lstStyle/>
          <a:p>
            <a:fld id="{723560C7-01F3-4437-BF3C-AD4701164B4A}" type="slidenum">
              <a:rPr kumimoji="1" lang="ja-JP" altLang="en-US" smtClean="0"/>
              <a:t>80</a:t>
            </a:fld>
            <a:endParaRPr kumimoji="1" lang="ja-JP" altLang="en-US"/>
          </a:p>
        </p:txBody>
      </p:sp>
      <p:pic>
        <p:nvPicPr>
          <p:cNvPr id="20" name="図 19">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335547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地域によるデータの抽出</a:t>
            </a:r>
          </a:p>
        </p:txBody>
      </p:sp>
      <p:sp>
        <p:nvSpPr>
          <p:cNvPr id="12" name="テキスト ボックス 11"/>
          <p:cNvSpPr txBox="1"/>
          <p:nvPr/>
        </p:nvSpPr>
        <p:spPr>
          <a:xfrm>
            <a:off x="602166" y="724158"/>
            <a:ext cx="9199756" cy="646331"/>
          </a:xfrm>
          <a:prstGeom prst="rect">
            <a:avLst/>
          </a:prstGeom>
          <a:noFill/>
        </p:spPr>
        <p:txBody>
          <a:bodyPr wrap="square" rtlCol="0">
            <a:spAutoFit/>
          </a:bodyPr>
          <a:lstStyle/>
          <a:p>
            <a:r>
              <a:rPr lang="ja-JP" altLang="en-US" dirty="0"/>
              <a:t>クリップした避難所データが抽出されていると思います。</a:t>
            </a:r>
            <a:endParaRPr lang="en-US" altLang="ja-JP" dirty="0"/>
          </a:p>
          <a:p>
            <a:r>
              <a:rPr lang="ja-JP" altLang="en-US" dirty="0"/>
              <a:t>本来ですと、「クリップされた」レイヤを保存しますが、今回は敢えて破棄してください。</a:t>
            </a:r>
            <a:endParaRPr lang="en-US" altLang="ja-JP" dirty="0"/>
          </a:p>
        </p:txBody>
      </p:sp>
      <p:pic>
        <p:nvPicPr>
          <p:cNvPr id="3" name="図 2"/>
          <p:cNvPicPr>
            <a:picLocks noChangeAspect="1"/>
          </p:cNvPicPr>
          <p:nvPr/>
        </p:nvPicPr>
        <p:blipFill>
          <a:blip r:embed="rId3"/>
          <a:stretch>
            <a:fillRect/>
          </a:stretch>
        </p:blipFill>
        <p:spPr>
          <a:xfrm>
            <a:off x="510885" y="2255793"/>
            <a:ext cx="7515225" cy="3048000"/>
          </a:xfrm>
          <a:prstGeom prst="rect">
            <a:avLst/>
          </a:prstGeom>
        </p:spPr>
      </p:pic>
      <p:sp>
        <p:nvSpPr>
          <p:cNvPr id="10" name="角丸四角形 9"/>
          <p:cNvSpPr/>
          <p:nvPr/>
        </p:nvSpPr>
        <p:spPr>
          <a:xfrm>
            <a:off x="510885" y="4511039"/>
            <a:ext cx="2699675" cy="331487"/>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3140322" y="5095513"/>
            <a:ext cx="1801330" cy="416560"/>
          </a:xfrm>
          <a:prstGeom prst="wedgeRoundRectCallout">
            <a:avLst>
              <a:gd name="adj1" fmla="val -76842"/>
              <a:gd name="adj2" fmla="val -135258"/>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削除してください。</a:t>
            </a:r>
            <a:endParaRPr kumimoji="1" lang="ja-JP" altLang="en-US" sz="1400" dirty="0"/>
          </a:p>
        </p:txBody>
      </p:sp>
      <p:sp>
        <p:nvSpPr>
          <p:cNvPr id="4" name="スライド番号プレースホルダー 3"/>
          <p:cNvSpPr>
            <a:spLocks noGrp="1"/>
          </p:cNvSpPr>
          <p:nvPr>
            <p:ph type="sldNum" sz="quarter" idx="12"/>
          </p:nvPr>
        </p:nvSpPr>
        <p:spPr/>
        <p:txBody>
          <a:bodyPr/>
          <a:lstStyle/>
          <a:p>
            <a:fld id="{723560C7-01F3-4437-BF3C-AD4701164B4A}" type="slidenum">
              <a:rPr kumimoji="1" lang="ja-JP" altLang="en-US" smtClean="0"/>
              <a:t>81</a:t>
            </a:fld>
            <a:endParaRPr kumimoji="1" lang="ja-JP" altLang="en-US"/>
          </a:p>
        </p:txBody>
      </p:sp>
      <p:pic>
        <p:nvPicPr>
          <p:cNvPr id="9" name="図 8">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418934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値によるデータの抽出</a:t>
            </a:r>
          </a:p>
        </p:txBody>
      </p:sp>
      <p:sp>
        <p:nvSpPr>
          <p:cNvPr id="12" name="テキスト ボックス 11"/>
          <p:cNvSpPr txBox="1"/>
          <p:nvPr/>
        </p:nvSpPr>
        <p:spPr>
          <a:xfrm>
            <a:off x="602166" y="724158"/>
            <a:ext cx="9199756" cy="1200329"/>
          </a:xfrm>
          <a:prstGeom prst="rect">
            <a:avLst/>
          </a:prstGeom>
          <a:noFill/>
        </p:spPr>
        <p:txBody>
          <a:bodyPr wrap="square" rtlCol="0">
            <a:spAutoFit/>
          </a:bodyPr>
          <a:lstStyle/>
          <a:p>
            <a:r>
              <a:rPr lang="ja-JP" altLang="en-US" dirty="0"/>
              <a:t>今度は、値によるデータの抽出を行います。</a:t>
            </a:r>
            <a:endParaRPr lang="en-US" altLang="ja-JP" dirty="0"/>
          </a:p>
          <a:p>
            <a:r>
              <a:rPr lang="ja-JP" altLang="en-US" dirty="0"/>
              <a:t>「</a:t>
            </a:r>
            <a:r>
              <a:rPr lang="en-US" altLang="ja-JP" dirty="0" err="1"/>
              <a:t>hinan</a:t>
            </a:r>
            <a:r>
              <a:rPr lang="ja-JP" altLang="en-US" dirty="0"/>
              <a:t>」レイヤを選択した状態で作業を進めます。</a:t>
            </a:r>
            <a:endParaRPr lang="en-US" altLang="ja-JP" dirty="0"/>
          </a:p>
          <a:p>
            <a:endParaRPr lang="en-US" altLang="ja-JP" dirty="0"/>
          </a:p>
          <a:p>
            <a:endParaRPr lang="en-US" altLang="ja-JP" dirty="0"/>
          </a:p>
        </p:txBody>
      </p:sp>
      <p:pic>
        <p:nvPicPr>
          <p:cNvPr id="3" name="図 2"/>
          <p:cNvPicPr>
            <a:picLocks noChangeAspect="1"/>
          </p:cNvPicPr>
          <p:nvPr/>
        </p:nvPicPr>
        <p:blipFill>
          <a:blip r:embed="rId3"/>
          <a:stretch>
            <a:fillRect/>
          </a:stretch>
        </p:blipFill>
        <p:spPr>
          <a:xfrm>
            <a:off x="770207" y="1619350"/>
            <a:ext cx="2657475" cy="1343025"/>
          </a:xfrm>
          <a:prstGeom prst="rect">
            <a:avLst/>
          </a:prstGeom>
        </p:spPr>
      </p:pic>
      <p:pic>
        <p:nvPicPr>
          <p:cNvPr id="4" name="図 3"/>
          <p:cNvPicPr>
            <a:picLocks noChangeAspect="1"/>
          </p:cNvPicPr>
          <p:nvPr/>
        </p:nvPicPr>
        <p:blipFill>
          <a:blip r:embed="rId4"/>
          <a:stretch>
            <a:fillRect/>
          </a:stretch>
        </p:blipFill>
        <p:spPr>
          <a:xfrm>
            <a:off x="3427682" y="2065103"/>
            <a:ext cx="6124575" cy="4362450"/>
          </a:xfrm>
          <a:prstGeom prst="rect">
            <a:avLst/>
          </a:prstGeom>
        </p:spPr>
      </p:pic>
      <p:sp>
        <p:nvSpPr>
          <p:cNvPr id="6" name="角丸四角形 5"/>
          <p:cNvSpPr/>
          <p:nvPr/>
        </p:nvSpPr>
        <p:spPr>
          <a:xfrm>
            <a:off x="770207" y="1978753"/>
            <a:ext cx="2498287" cy="22942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5628820" y="1676906"/>
            <a:ext cx="3077435" cy="416560"/>
          </a:xfrm>
          <a:prstGeom prst="wedgeRoundRectCallout">
            <a:avLst>
              <a:gd name="adj1" fmla="val -80898"/>
              <a:gd name="adj2" fmla="val 200030"/>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a:t>
            </a:r>
            <a:r>
              <a:rPr kumimoji="1" lang="en-US" altLang="ja-JP" sz="1400" dirty="0" err="1"/>
              <a:t>area_id</a:t>
            </a:r>
            <a:r>
              <a:rPr kumimoji="1" lang="ja-JP" altLang="en-US" sz="1400" dirty="0"/>
              <a:t>」</a:t>
            </a:r>
            <a:r>
              <a:rPr lang="ja-JP" altLang="en-US" sz="1400" dirty="0"/>
              <a:t>に「</a:t>
            </a:r>
            <a:r>
              <a:rPr lang="en-US" altLang="ja-JP" sz="1400" dirty="0"/>
              <a:t>24204</a:t>
            </a:r>
            <a:r>
              <a:rPr lang="ja-JP" altLang="en-US" sz="1400" dirty="0"/>
              <a:t>」を指定します。</a:t>
            </a:r>
            <a:endParaRPr kumimoji="1" lang="en-US" altLang="ja-JP" sz="1400" dirty="0"/>
          </a:p>
        </p:txBody>
      </p:sp>
      <p:sp>
        <p:nvSpPr>
          <p:cNvPr id="5" name="スライド番号プレースホルダー 4"/>
          <p:cNvSpPr>
            <a:spLocks noGrp="1"/>
          </p:cNvSpPr>
          <p:nvPr>
            <p:ph type="sldNum" sz="quarter" idx="12"/>
          </p:nvPr>
        </p:nvSpPr>
        <p:spPr/>
        <p:txBody>
          <a:bodyPr/>
          <a:lstStyle/>
          <a:p>
            <a:fld id="{723560C7-01F3-4437-BF3C-AD4701164B4A}" type="slidenum">
              <a:rPr kumimoji="1" lang="ja-JP" altLang="en-US" smtClean="0"/>
              <a:t>82</a:t>
            </a:fld>
            <a:endParaRPr kumimoji="1" lang="ja-JP" altLang="en-US"/>
          </a:p>
        </p:txBody>
      </p:sp>
      <p:pic>
        <p:nvPicPr>
          <p:cNvPr id="10" name="図 9">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470184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520530" y="1723157"/>
            <a:ext cx="4411393" cy="5008536"/>
          </a:xfrm>
          <a:prstGeom prst="rect">
            <a:avLst/>
          </a:prstGeom>
        </p:spPr>
      </p:pic>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値によるデータの抽出</a:t>
            </a:r>
          </a:p>
        </p:txBody>
      </p:sp>
      <p:sp>
        <p:nvSpPr>
          <p:cNvPr id="12" name="テキスト ボックス 11"/>
          <p:cNvSpPr txBox="1"/>
          <p:nvPr/>
        </p:nvSpPr>
        <p:spPr>
          <a:xfrm>
            <a:off x="602166" y="724158"/>
            <a:ext cx="9199756" cy="646331"/>
          </a:xfrm>
          <a:prstGeom prst="rect">
            <a:avLst/>
          </a:prstGeom>
          <a:noFill/>
        </p:spPr>
        <p:txBody>
          <a:bodyPr wrap="square" rtlCol="0">
            <a:spAutoFit/>
          </a:bodyPr>
          <a:lstStyle/>
          <a:p>
            <a:r>
              <a:rPr lang="ja-JP" altLang="en-US" dirty="0"/>
              <a:t>「</a:t>
            </a:r>
            <a:r>
              <a:rPr lang="en-US" altLang="ja-JP" dirty="0" err="1"/>
              <a:t>hinan</a:t>
            </a:r>
            <a:r>
              <a:rPr lang="ja-JP" altLang="en-US" dirty="0"/>
              <a:t>」レイヤを保存する際に、「選択地物のみ保存する」にチェックを入れて保存します。</a:t>
            </a:r>
            <a:endParaRPr lang="en-US" altLang="ja-JP" dirty="0"/>
          </a:p>
          <a:p>
            <a:r>
              <a:rPr lang="ja-JP" altLang="en-US" dirty="0"/>
              <a:t>保存名称：</a:t>
            </a:r>
            <a:r>
              <a:rPr lang="en-US" altLang="ja-JP" dirty="0" err="1"/>
              <a:t>matsusaka_hinan.shp</a:t>
            </a:r>
            <a:endParaRPr lang="en-US" altLang="ja-JP" dirty="0"/>
          </a:p>
        </p:txBody>
      </p:sp>
      <p:sp>
        <p:nvSpPr>
          <p:cNvPr id="6" name="角丸四角形 5"/>
          <p:cNvSpPr/>
          <p:nvPr/>
        </p:nvSpPr>
        <p:spPr>
          <a:xfrm>
            <a:off x="602166" y="3406264"/>
            <a:ext cx="1654651" cy="25133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5202044" y="1830915"/>
            <a:ext cx="3077435" cy="569793"/>
          </a:xfrm>
          <a:prstGeom prst="wedgeRoundRectCallout">
            <a:avLst>
              <a:gd name="adj1" fmla="val -146962"/>
              <a:gd name="adj2" fmla="val 23396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「選択地物のみ保存する」にチェックを入れます。</a:t>
            </a:r>
            <a:endParaRPr kumimoji="1" lang="en-US" altLang="ja-JP" sz="1400" dirty="0"/>
          </a:p>
        </p:txBody>
      </p:sp>
      <p:pic>
        <p:nvPicPr>
          <p:cNvPr id="11" name="図 10"/>
          <p:cNvPicPr>
            <a:picLocks noChangeAspect="1"/>
          </p:cNvPicPr>
          <p:nvPr/>
        </p:nvPicPr>
        <p:blipFill>
          <a:blip r:embed="rId4"/>
          <a:stretch>
            <a:fillRect/>
          </a:stretch>
        </p:blipFill>
        <p:spPr>
          <a:xfrm>
            <a:off x="5202044" y="3657600"/>
            <a:ext cx="3933825" cy="2114550"/>
          </a:xfrm>
          <a:prstGeom prst="rect">
            <a:avLst/>
          </a:prstGeom>
        </p:spPr>
      </p:pic>
      <p:sp>
        <p:nvSpPr>
          <p:cNvPr id="13" name="スライド番号プレースホルダー 12"/>
          <p:cNvSpPr>
            <a:spLocks noGrp="1"/>
          </p:cNvSpPr>
          <p:nvPr>
            <p:ph type="sldNum" sz="quarter" idx="12"/>
          </p:nvPr>
        </p:nvSpPr>
        <p:spPr/>
        <p:txBody>
          <a:bodyPr/>
          <a:lstStyle/>
          <a:p>
            <a:fld id="{723560C7-01F3-4437-BF3C-AD4701164B4A}" type="slidenum">
              <a:rPr kumimoji="1" lang="ja-JP" altLang="en-US" smtClean="0"/>
              <a:t>83</a:t>
            </a:fld>
            <a:endParaRPr kumimoji="1" lang="ja-JP" altLang="en-US"/>
          </a:p>
        </p:txBody>
      </p:sp>
      <p:pic>
        <p:nvPicPr>
          <p:cNvPr id="14" name="図 13">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8894245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ボロノイ図を作ってみる</a:t>
            </a:r>
          </a:p>
        </p:txBody>
      </p:sp>
      <p:sp>
        <p:nvSpPr>
          <p:cNvPr id="12" name="テキスト ボックス 11"/>
          <p:cNvSpPr txBox="1"/>
          <p:nvPr/>
        </p:nvSpPr>
        <p:spPr>
          <a:xfrm>
            <a:off x="602166" y="724158"/>
            <a:ext cx="9199756" cy="923330"/>
          </a:xfrm>
          <a:prstGeom prst="rect">
            <a:avLst/>
          </a:prstGeom>
          <a:noFill/>
        </p:spPr>
        <p:txBody>
          <a:bodyPr wrap="square" rtlCol="0">
            <a:spAutoFit/>
          </a:bodyPr>
          <a:lstStyle/>
          <a:p>
            <a:r>
              <a:rPr lang="ja-JP" altLang="en-US" dirty="0"/>
              <a:t>ボロノイ図を作ってみます。</a:t>
            </a:r>
            <a:endParaRPr lang="en-US" altLang="ja-JP" dirty="0"/>
          </a:p>
          <a:p>
            <a:r>
              <a:rPr lang="en-US" altLang="ja-JP" dirty="0" err="1"/>
              <a:t>matsusaka_hinan</a:t>
            </a:r>
            <a:r>
              <a:rPr lang="ja-JP" altLang="en-US" dirty="0"/>
              <a:t>レイヤを使用します。</a:t>
            </a:r>
            <a:endParaRPr lang="en-US" altLang="ja-JP" dirty="0"/>
          </a:p>
          <a:p>
            <a:r>
              <a:rPr lang="en-US" altLang="ja-JP" dirty="0"/>
              <a:t>Buffer</a:t>
            </a:r>
            <a:r>
              <a:rPr lang="ja-JP" altLang="en-US" dirty="0"/>
              <a:t> ： </a:t>
            </a:r>
            <a:r>
              <a:rPr lang="en-US" altLang="ja-JP" dirty="0"/>
              <a:t>10</a:t>
            </a:r>
          </a:p>
        </p:txBody>
      </p:sp>
      <p:grpSp>
        <p:nvGrpSpPr>
          <p:cNvPr id="9" name="グループ化 8"/>
          <p:cNvGrpSpPr/>
          <p:nvPr/>
        </p:nvGrpSpPr>
        <p:grpSpPr>
          <a:xfrm>
            <a:off x="590550" y="2065343"/>
            <a:ext cx="4362450" cy="3257550"/>
            <a:chOff x="590550" y="1423968"/>
            <a:chExt cx="4362450" cy="3257550"/>
          </a:xfrm>
        </p:grpSpPr>
        <p:pic>
          <p:nvPicPr>
            <p:cNvPr id="3" name="図 2"/>
            <p:cNvPicPr>
              <a:picLocks noChangeAspect="1"/>
            </p:cNvPicPr>
            <p:nvPr/>
          </p:nvPicPr>
          <p:blipFill>
            <a:blip r:embed="rId3"/>
            <a:stretch>
              <a:fillRect/>
            </a:stretch>
          </p:blipFill>
          <p:spPr>
            <a:xfrm>
              <a:off x="590550" y="1423968"/>
              <a:ext cx="4362450" cy="3257550"/>
            </a:xfrm>
            <a:prstGeom prst="rect">
              <a:avLst/>
            </a:prstGeom>
          </p:spPr>
        </p:pic>
        <p:sp>
          <p:nvSpPr>
            <p:cNvPr id="6" name="角丸四角形 5"/>
            <p:cNvSpPr/>
            <p:nvPr/>
          </p:nvSpPr>
          <p:spPr>
            <a:xfrm>
              <a:off x="709170" y="1828800"/>
              <a:ext cx="1654651"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2235739" y="4346532"/>
              <a:ext cx="1654651"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p:cNvGrpSpPr/>
          <p:nvPr/>
        </p:nvGrpSpPr>
        <p:grpSpPr>
          <a:xfrm>
            <a:off x="4264058" y="2540391"/>
            <a:ext cx="5191125" cy="3905250"/>
            <a:chOff x="4264058" y="2561400"/>
            <a:chExt cx="5191125" cy="3905250"/>
          </a:xfrm>
        </p:grpSpPr>
        <p:pic>
          <p:nvPicPr>
            <p:cNvPr id="4" name="図 3"/>
            <p:cNvPicPr>
              <a:picLocks noChangeAspect="1"/>
            </p:cNvPicPr>
            <p:nvPr/>
          </p:nvPicPr>
          <p:blipFill>
            <a:blip r:embed="rId4"/>
            <a:stretch>
              <a:fillRect/>
            </a:stretch>
          </p:blipFill>
          <p:spPr>
            <a:xfrm>
              <a:off x="4264058" y="2561400"/>
              <a:ext cx="5191125" cy="3905250"/>
            </a:xfrm>
            <a:prstGeom prst="rect">
              <a:avLst/>
            </a:prstGeom>
          </p:spPr>
        </p:pic>
        <p:sp>
          <p:nvSpPr>
            <p:cNvPr id="8" name="角丸四角形 7"/>
            <p:cNvSpPr/>
            <p:nvPr/>
          </p:nvSpPr>
          <p:spPr>
            <a:xfrm>
              <a:off x="4443918" y="3471044"/>
              <a:ext cx="3795410" cy="361654"/>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4443918" y="4248241"/>
              <a:ext cx="3795410" cy="361654"/>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スライド番号プレースホルダー 13"/>
          <p:cNvSpPr>
            <a:spLocks noGrp="1"/>
          </p:cNvSpPr>
          <p:nvPr>
            <p:ph type="sldNum" sz="quarter" idx="12"/>
          </p:nvPr>
        </p:nvSpPr>
        <p:spPr/>
        <p:txBody>
          <a:bodyPr/>
          <a:lstStyle/>
          <a:p>
            <a:fld id="{723560C7-01F3-4437-BF3C-AD4701164B4A}" type="slidenum">
              <a:rPr kumimoji="1" lang="ja-JP" altLang="en-US" smtClean="0"/>
              <a:t>84</a:t>
            </a:fld>
            <a:endParaRPr kumimoji="1" lang="ja-JP" altLang="en-US"/>
          </a:p>
        </p:txBody>
      </p:sp>
      <p:pic>
        <p:nvPicPr>
          <p:cNvPr id="15" name="図 14">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979898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ボロノイ図を作ってみる</a:t>
            </a:r>
          </a:p>
        </p:txBody>
      </p:sp>
      <p:sp>
        <p:nvSpPr>
          <p:cNvPr id="12" name="テキスト ボックス 11"/>
          <p:cNvSpPr txBox="1"/>
          <p:nvPr/>
        </p:nvSpPr>
        <p:spPr>
          <a:xfrm>
            <a:off x="602166" y="724158"/>
            <a:ext cx="9199756" cy="923330"/>
          </a:xfrm>
          <a:prstGeom prst="rect">
            <a:avLst/>
          </a:prstGeom>
          <a:noFill/>
        </p:spPr>
        <p:txBody>
          <a:bodyPr wrap="square" rtlCol="0">
            <a:spAutoFit/>
          </a:bodyPr>
          <a:lstStyle/>
          <a:p>
            <a:r>
              <a:rPr lang="ja-JP" altLang="en-US" dirty="0"/>
              <a:t>作成されたボロノイ図の必要な部分だけをクリップします。</a:t>
            </a:r>
            <a:endParaRPr lang="en-US" altLang="ja-JP" dirty="0"/>
          </a:p>
          <a:p>
            <a:r>
              <a:rPr lang="ja-JP" altLang="en-US" dirty="0"/>
              <a:t>入力レイヤ：ボロノイポリゴン</a:t>
            </a:r>
            <a:endParaRPr lang="en-US" altLang="ja-JP" dirty="0"/>
          </a:p>
          <a:p>
            <a:r>
              <a:rPr lang="ja-JP" altLang="en-US" dirty="0"/>
              <a:t>クリップレイヤ：</a:t>
            </a:r>
            <a:r>
              <a:rPr lang="en-US" altLang="ja-JP" dirty="0" err="1"/>
              <a:t>jinko_zoka</a:t>
            </a:r>
            <a:r>
              <a:rPr lang="en-US" altLang="ja-JP" dirty="0"/>
              <a:t>   </a:t>
            </a:r>
            <a:r>
              <a:rPr lang="ja-JP" altLang="en-US" b="1" u="sng" dirty="0">
                <a:solidFill>
                  <a:srgbClr val="FF0000"/>
                </a:solidFill>
              </a:rPr>
              <a:t>「選択した地物のみ」にチェック</a:t>
            </a:r>
            <a:endParaRPr lang="en-US" altLang="ja-JP" b="1" u="sng" dirty="0">
              <a:solidFill>
                <a:srgbClr val="FF0000"/>
              </a:solidFill>
            </a:endParaRPr>
          </a:p>
        </p:txBody>
      </p:sp>
      <p:pic>
        <p:nvPicPr>
          <p:cNvPr id="5" name="図 4"/>
          <p:cNvPicPr>
            <a:picLocks noChangeAspect="1"/>
          </p:cNvPicPr>
          <p:nvPr/>
        </p:nvPicPr>
        <p:blipFill>
          <a:blip r:embed="rId3"/>
          <a:stretch>
            <a:fillRect/>
          </a:stretch>
        </p:blipFill>
        <p:spPr>
          <a:xfrm>
            <a:off x="233463" y="2729823"/>
            <a:ext cx="5153025" cy="2857500"/>
          </a:xfrm>
          <a:prstGeom prst="rect">
            <a:avLst/>
          </a:prstGeom>
        </p:spPr>
      </p:pic>
      <p:grpSp>
        <p:nvGrpSpPr>
          <p:cNvPr id="16" name="グループ化 15"/>
          <p:cNvGrpSpPr/>
          <p:nvPr/>
        </p:nvGrpSpPr>
        <p:grpSpPr>
          <a:xfrm>
            <a:off x="3399512" y="2108571"/>
            <a:ext cx="5305425" cy="4352925"/>
            <a:chOff x="3399512" y="1378997"/>
            <a:chExt cx="5305425" cy="4352925"/>
          </a:xfrm>
        </p:grpSpPr>
        <p:pic>
          <p:nvPicPr>
            <p:cNvPr id="13" name="図 12"/>
            <p:cNvPicPr>
              <a:picLocks noChangeAspect="1"/>
            </p:cNvPicPr>
            <p:nvPr/>
          </p:nvPicPr>
          <p:blipFill>
            <a:blip r:embed="rId4"/>
            <a:stretch>
              <a:fillRect/>
            </a:stretch>
          </p:blipFill>
          <p:spPr>
            <a:xfrm>
              <a:off x="3399512" y="1378997"/>
              <a:ext cx="5305425" cy="4352925"/>
            </a:xfrm>
            <a:prstGeom prst="rect">
              <a:avLst/>
            </a:prstGeom>
          </p:spPr>
        </p:pic>
        <p:sp>
          <p:nvSpPr>
            <p:cNvPr id="14" name="角丸四角形 13"/>
            <p:cNvSpPr/>
            <p:nvPr/>
          </p:nvSpPr>
          <p:spPr>
            <a:xfrm>
              <a:off x="3547393" y="2279475"/>
              <a:ext cx="3349518"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3547393" y="3068220"/>
              <a:ext cx="3349518"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16"/>
          <p:cNvSpPr>
            <a:spLocks noGrp="1"/>
          </p:cNvSpPr>
          <p:nvPr>
            <p:ph type="sldNum" sz="quarter" idx="12"/>
          </p:nvPr>
        </p:nvSpPr>
        <p:spPr/>
        <p:txBody>
          <a:bodyPr/>
          <a:lstStyle/>
          <a:p>
            <a:fld id="{723560C7-01F3-4437-BF3C-AD4701164B4A}" type="slidenum">
              <a:rPr kumimoji="1" lang="ja-JP" altLang="en-US" smtClean="0"/>
              <a:t>85</a:t>
            </a:fld>
            <a:endParaRPr kumimoji="1" lang="ja-JP" altLang="en-US"/>
          </a:p>
        </p:txBody>
      </p:sp>
      <p:pic>
        <p:nvPicPr>
          <p:cNvPr id="11" name="図 10">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121387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ボロノイ図を作ってみる</a:t>
            </a:r>
          </a:p>
        </p:txBody>
      </p:sp>
      <p:sp>
        <p:nvSpPr>
          <p:cNvPr id="12" name="テキスト ボックス 11"/>
          <p:cNvSpPr txBox="1"/>
          <p:nvPr/>
        </p:nvSpPr>
        <p:spPr>
          <a:xfrm>
            <a:off x="602166" y="724158"/>
            <a:ext cx="9199756" cy="646331"/>
          </a:xfrm>
          <a:prstGeom prst="rect">
            <a:avLst/>
          </a:prstGeom>
          <a:noFill/>
        </p:spPr>
        <p:txBody>
          <a:bodyPr wrap="square" rtlCol="0">
            <a:spAutoFit/>
          </a:bodyPr>
          <a:lstStyle/>
          <a:p>
            <a:r>
              <a:rPr lang="ja-JP" altLang="en-US" dirty="0"/>
              <a:t>完成したボロノイ図。</a:t>
            </a:r>
            <a:endParaRPr lang="en-US" altLang="ja-JP" dirty="0"/>
          </a:p>
          <a:p>
            <a:r>
              <a:rPr lang="ja-JP" altLang="en-US" dirty="0"/>
              <a:t>作成したボロノイ図を保存しましょう。（</a:t>
            </a:r>
            <a:r>
              <a:rPr lang="en-US" altLang="ja-JP" dirty="0" err="1"/>
              <a:t>voronoi_hinan.shp</a:t>
            </a:r>
            <a:r>
              <a:rPr lang="en-US" altLang="ja-JP" dirty="0"/>
              <a:t>)</a:t>
            </a:r>
          </a:p>
        </p:txBody>
      </p:sp>
      <p:pic>
        <p:nvPicPr>
          <p:cNvPr id="4" name="図 3"/>
          <p:cNvPicPr>
            <a:picLocks noChangeAspect="1"/>
          </p:cNvPicPr>
          <p:nvPr/>
        </p:nvPicPr>
        <p:blipFill>
          <a:blip r:embed="rId3"/>
          <a:stretch>
            <a:fillRect/>
          </a:stretch>
        </p:blipFill>
        <p:spPr>
          <a:xfrm>
            <a:off x="1165496" y="1784518"/>
            <a:ext cx="3333750" cy="2238375"/>
          </a:xfrm>
          <a:prstGeom prst="rect">
            <a:avLst/>
          </a:prstGeom>
        </p:spPr>
      </p:pic>
      <p:pic>
        <p:nvPicPr>
          <p:cNvPr id="6" name="図 5"/>
          <p:cNvPicPr>
            <a:picLocks noChangeAspect="1"/>
          </p:cNvPicPr>
          <p:nvPr/>
        </p:nvPicPr>
        <p:blipFill>
          <a:blip r:embed="rId4"/>
          <a:stretch>
            <a:fillRect/>
          </a:stretch>
        </p:blipFill>
        <p:spPr>
          <a:xfrm>
            <a:off x="4703026" y="1361873"/>
            <a:ext cx="4282595" cy="3877586"/>
          </a:xfrm>
          <a:prstGeom prst="rect">
            <a:avLst/>
          </a:prstGeom>
        </p:spPr>
      </p:pic>
      <p:sp>
        <p:nvSpPr>
          <p:cNvPr id="7" name="スライド番号プレースホルダー 6"/>
          <p:cNvSpPr>
            <a:spLocks noGrp="1"/>
          </p:cNvSpPr>
          <p:nvPr>
            <p:ph type="sldNum" sz="quarter" idx="12"/>
          </p:nvPr>
        </p:nvSpPr>
        <p:spPr/>
        <p:txBody>
          <a:bodyPr/>
          <a:lstStyle/>
          <a:p>
            <a:fld id="{723560C7-01F3-4437-BF3C-AD4701164B4A}" type="slidenum">
              <a:rPr kumimoji="1" lang="ja-JP" altLang="en-US" smtClean="0"/>
              <a:t>86</a:t>
            </a:fld>
            <a:endParaRPr kumimoji="1" lang="ja-JP" altLang="en-US"/>
          </a:p>
        </p:txBody>
      </p:sp>
      <p:pic>
        <p:nvPicPr>
          <p:cNvPr id="9" name="図 8">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386020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ボロノイ図を作ってみる</a:t>
            </a:r>
          </a:p>
        </p:txBody>
      </p:sp>
      <p:sp>
        <p:nvSpPr>
          <p:cNvPr id="12" name="テキスト ボックス 11"/>
          <p:cNvSpPr txBox="1"/>
          <p:nvPr/>
        </p:nvSpPr>
        <p:spPr>
          <a:xfrm>
            <a:off x="4260714" y="724158"/>
            <a:ext cx="5541207" cy="369332"/>
          </a:xfrm>
          <a:prstGeom prst="rect">
            <a:avLst/>
          </a:prstGeom>
          <a:noFill/>
        </p:spPr>
        <p:txBody>
          <a:bodyPr wrap="square" rtlCol="0">
            <a:spAutoFit/>
          </a:bodyPr>
          <a:lstStyle/>
          <a:p>
            <a:r>
              <a:rPr lang="ja-JP" altLang="en-US" dirty="0"/>
              <a:t>少し表示を変えてみました。</a:t>
            </a:r>
            <a:endParaRPr lang="en-US" altLang="ja-JP" b="1" u="sng" dirty="0">
              <a:solidFill>
                <a:srgbClr val="FF0000"/>
              </a:solidFill>
            </a:endParaRPr>
          </a:p>
        </p:txBody>
      </p:sp>
      <p:pic>
        <p:nvPicPr>
          <p:cNvPr id="5" name="図 4"/>
          <p:cNvPicPr>
            <a:picLocks noChangeAspect="1"/>
          </p:cNvPicPr>
          <p:nvPr/>
        </p:nvPicPr>
        <p:blipFill>
          <a:blip r:embed="rId3"/>
          <a:stretch>
            <a:fillRect/>
          </a:stretch>
        </p:blipFill>
        <p:spPr>
          <a:xfrm>
            <a:off x="1812587" y="1293541"/>
            <a:ext cx="8093413" cy="5365465"/>
          </a:xfrm>
          <a:prstGeom prst="rect">
            <a:avLst/>
          </a:prstGeom>
        </p:spPr>
      </p:pic>
      <p:pic>
        <p:nvPicPr>
          <p:cNvPr id="3" name="図 2"/>
          <p:cNvPicPr>
            <a:picLocks noChangeAspect="1"/>
          </p:cNvPicPr>
          <p:nvPr/>
        </p:nvPicPr>
        <p:blipFill>
          <a:blip r:embed="rId4"/>
          <a:stretch>
            <a:fillRect/>
          </a:stretch>
        </p:blipFill>
        <p:spPr>
          <a:xfrm>
            <a:off x="0" y="646771"/>
            <a:ext cx="4260715" cy="4323794"/>
          </a:xfrm>
          <a:prstGeom prst="rect">
            <a:avLst/>
          </a:prstGeom>
        </p:spPr>
      </p:pic>
      <p:sp>
        <p:nvSpPr>
          <p:cNvPr id="7" name="スライド番号プレースホルダー 6"/>
          <p:cNvSpPr>
            <a:spLocks noGrp="1"/>
          </p:cNvSpPr>
          <p:nvPr>
            <p:ph type="sldNum" sz="quarter" idx="12"/>
          </p:nvPr>
        </p:nvSpPr>
        <p:spPr/>
        <p:txBody>
          <a:bodyPr/>
          <a:lstStyle/>
          <a:p>
            <a:fld id="{723560C7-01F3-4437-BF3C-AD4701164B4A}" type="slidenum">
              <a:rPr kumimoji="1" lang="ja-JP" altLang="en-US" smtClean="0"/>
              <a:t>87</a:t>
            </a:fld>
            <a:endParaRPr kumimoji="1" lang="ja-JP" altLang="en-US"/>
          </a:p>
        </p:txBody>
      </p:sp>
      <p:pic>
        <p:nvPicPr>
          <p:cNvPr id="9" name="図 8">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37247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浸水図を重ねてみました。</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テキスト ボックス 11"/>
          <p:cNvSpPr txBox="1"/>
          <p:nvPr/>
        </p:nvSpPr>
        <p:spPr>
          <a:xfrm>
            <a:off x="4260714" y="724158"/>
            <a:ext cx="5541207" cy="369332"/>
          </a:xfrm>
          <a:prstGeom prst="rect">
            <a:avLst/>
          </a:prstGeom>
          <a:noFill/>
        </p:spPr>
        <p:txBody>
          <a:bodyPr wrap="square" rtlCol="0">
            <a:spAutoFit/>
          </a:bodyPr>
          <a:lstStyle/>
          <a:p>
            <a:r>
              <a:rPr lang="ja-JP" altLang="en-US" dirty="0"/>
              <a:t>少し表示を変えてみました。</a:t>
            </a:r>
            <a:endParaRPr lang="en-US" altLang="ja-JP" b="1" u="sng" dirty="0">
              <a:solidFill>
                <a:srgbClr val="FF0000"/>
              </a:solidFill>
            </a:endParaRPr>
          </a:p>
        </p:txBody>
      </p:sp>
      <p:pic>
        <p:nvPicPr>
          <p:cNvPr id="4" name="図 3"/>
          <p:cNvPicPr>
            <a:picLocks noChangeAspect="1"/>
          </p:cNvPicPr>
          <p:nvPr/>
        </p:nvPicPr>
        <p:blipFill>
          <a:blip r:embed="rId3"/>
          <a:stretch>
            <a:fillRect/>
          </a:stretch>
        </p:blipFill>
        <p:spPr>
          <a:xfrm>
            <a:off x="0" y="908824"/>
            <a:ext cx="2943225" cy="2590800"/>
          </a:xfrm>
          <a:prstGeom prst="rect">
            <a:avLst/>
          </a:prstGeom>
        </p:spPr>
      </p:pic>
      <p:pic>
        <p:nvPicPr>
          <p:cNvPr id="6" name="図 5"/>
          <p:cNvPicPr>
            <a:picLocks noChangeAspect="1"/>
          </p:cNvPicPr>
          <p:nvPr/>
        </p:nvPicPr>
        <p:blipFill>
          <a:blip r:embed="rId4"/>
          <a:stretch>
            <a:fillRect/>
          </a:stretch>
        </p:blipFill>
        <p:spPr>
          <a:xfrm>
            <a:off x="3460549" y="1264595"/>
            <a:ext cx="5476434" cy="5160624"/>
          </a:xfrm>
          <a:prstGeom prst="rect">
            <a:avLst/>
          </a:prstGeom>
        </p:spPr>
      </p:pic>
      <p:sp>
        <p:nvSpPr>
          <p:cNvPr id="7" name="テキスト ボックス 6"/>
          <p:cNvSpPr txBox="1"/>
          <p:nvPr/>
        </p:nvSpPr>
        <p:spPr>
          <a:xfrm>
            <a:off x="289559" y="3939540"/>
            <a:ext cx="2653665" cy="461665"/>
          </a:xfrm>
          <a:prstGeom prst="rect">
            <a:avLst/>
          </a:prstGeom>
          <a:noFill/>
        </p:spPr>
        <p:txBody>
          <a:bodyPr wrap="square" rtlCol="0">
            <a:spAutoFit/>
          </a:bodyPr>
          <a:lstStyle/>
          <a:p>
            <a:r>
              <a:rPr kumimoji="1" lang="ja-JP" altLang="en-US" sz="1200" dirty="0"/>
              <a:t>浸水ナビ（</a:t>
            </a:r>
            <a:r>
              <a:rPr lang="en-US" altLang="ja-JP" sz="1200" dirty="0">
                <a:hlinkClick r:id="rId5"/>
              </a:rPr>
              <a:t>http://suiboumap.gsi.go.jp/</a:t>
            </a:r>
            <a:r>
              <a:rPr lang="ja-JP" altLang="en-US" sz="1200" dirty="0"/>
              <a:t>）からデータを取り込んでみます。</a:t>
            </a:r>
            <a:endParaRPr kumimoji="1" lang="ja-JP" altLang="en-US" sz="1200" dirty="0"/>
          </a:p>
        </p:txBody>
      </p:sp>
      <p:sp>
        <p:nvSpPr>
          <p:cNvPr id="8" name="スライド番号プレースホルダー 7"/>
          <p:cNvSpPr>
            <a:spLocks noGrp="1"/>
          </p:cNvSpPr>
          <p:nvPr>
            <p:ph type="sldNum" sz="quarter" idx="12"/>
          </p:nvPr>
        </p:nvSpPr>
        <p:spPr/>
        <p:txBody>
          <a:bodyPr/>
          <a:lstStyle/>
          <a:p>
            <a:fld id="{723560C7-01F3-4437-BF3C-AD4701164B4A}" type="slidenum">
              <a:rPr kumimoji="1" lang="ja-JP" altLang="en-US" smtClean="0"/>
              <a:t>88</a:t>
            </a:fld>
            <a:endParaRPr kumimoji="1" lang="ja-JP" altLang="en-US"/>
          </a:p>
        </p:txBody>
      </p:sp>
      <p:pic>
        <p:nvPicPr>
          <p:cNvPr id="10" name="図 9">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26283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プラグイン</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テキスト ボックス 11"/>
          <p:cNvSpPr txBox="1"/>
          <p:nvPr/>
        </p:nvSpPr>
        <p:spPr>
          <a:xfrm>
            <a:off x="340468" y="724158"/>
            <a:ext cx="5541207" cy="646331"/>
          </a:xfrm>
          <a:prstGeom prst="rect">
            <a:avLst/>
          </a:prstGeom>
          <a:noFill/>
        </p:spPr>
        <p:txBody>
          <a:bodyPr wrap="square" rtlCol="0">
            <a:spAutoFit/>
          </a:bodyPr>
          <a:lstStyle/>
          <a:p>
            <a:r>
              <a:rPr lang="en-US" altLang="ja-JP" dirty="0"/>
              <a:t>QGIS</a:t>
            </a:r>
            <a:r>
              <a:rPr lang="ja-JP" altLang="en-US" dirty="0"/>
              <a:t>では、たくさんのプラグインが提供されています。</a:t>
            </a:r>
            <a:endParaRPr lang="en-US" altLang="ja-JP" dirty="0"/>
          </a:p>
          <a:p>
            <a:r>
              <a:rPr lang="ja-JP" altLang="en-US" dirty="0"/>
              <a:t>その一部をインストールしてみましょう。</a:t>
            </a:r>
            <a:endParaRPr lang="en-US" altLang="ja-JP" dirty="0"/>
          </a:p>
        </p:txBody>
      </p:sp>
      <p:grpSp>
        <p:nvGrpSpPr>
          <p:cNvPr id="5" name="グループ化 4"/>
          <p:cNvGrpSpPr/>
          <p:nvPr/>
        </p:nvGrpSpPr>
        <p:grpSpPr>
          <a:xfrm>
            <a:off x="340468" y="2150725"/>
            <a:ext cx="3124200" cy="1000125"/>
            <a:chOff x="423964" y="1537882"/>
            <a:chExt cx="3124200" cy="1000125"/>
          </a:xfrm>
        </p:grpSpPr>
        <p:pic>
          <p:nvPicPr>
            <p:cNvPr id="3" name="図 2"/>
            <p:cNvPicPr>
              <a:picLocks noChangeAspect="1"/>
            </p:cNvPicPr>
            <p:nvPr/>
          </p:nvPicPr>
          <p:blipFill>
            <a:blip r:embed="rId3"/>
            <a:stretch>
              <a:fillRect/>
            </a:stretch>
          </p:blipFill>
          <p:spPr>
            <a:xfrm>
              <a:off x="423964" y="1537882"/>
              <a:ext cx="3124200" cy="1000125"/>
            </a:xfrm>
            <a:prstGeom prst="rect">
              <a:avLst/>
            </a:prstGeom>
          </p:spPr>
        </p:pic>
        <p:sp>
          <p:nvSpPr>
            <p:cNvPr id="7" name="角丸四角形 6"/>
            <p:cNvSpPr/>
            <p:nvPr/>
          </p:nvSpPr>
          <p:spPr>
            <a:xfrm>
              <a:off x="423964" y="1793092"/>
              <a:ext cx="2883440"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 name="図 10"/>
          <p:cNvPicPr>
            <a:picLocks noChangeAspect="1"/>
          </p:cNvPicPr>
          <p:nvPr/>
        </p:nvPicPr>
        <p:blipFill>
          <a:blip r:embed="rId4"/>
          <a:stretch>
            <a:fillRect/>
          </a:stretch>
        </p:blipFill>
        <p:spPr>
          <a:xfrm>
            <a:off x="1902568" y="3406060"/>
            <a:ext cx="6936038" cy="3088849"/>
          </a:xfrm>
          <a:prstGeom prst="rect">
            <a:avLst/>
          </a:prstGeom>
        </p:spPr>
      </p:pic>
      <p:sp>
        <p:nvSpPr>
          <p:cNvPr id="13" name="角丸四角形吹き出し 12"/>
          <p:cNvSpPr/>
          <p:nvPr/>
        </p:nvSpPr>
        <p:spPr>
          <a:xfrm>
            <a:off x="4132001" y="2405935"/>
            <a:ext cx="4117054" cy="814645"/>
          </a:xfrm>
          <a:prstGeom prst="wedgeRoundRectCallout">
            <a:avLst>
              <a:gd name="adj1" fmla="val -55068"/>
              <a:gd name="adj2" fmla="val 102706"/>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a:t>
            </a:r>
            <a:r>
              <a:rPr lang="en-US" altLang="ja-JP" sz="1400" dirty="0"/>
              <a:t>Qgis2threejs</a:t>
            </a:r>
            <a:r>
              <a:rPr lang="ja-JP" altLang="en-US" sz="1400" dirty="0"/>
              <a:t>」を検索してインストールしてみます。</a:t>
            </a:r>
            <a:endParaRPr kumimoji="1" lang="en-US" altLang="ja-JP" sz="1400" dirty="0"/>
          </a:p>
        </p:txBody>
      </p:sp>
      <p:sp>
        <p:nvSpPr>
          <p:cNvPr id="14" name="スライド番号プレースホルダー 13"/>
          <p:cNvSpPr>
            <a:spLocks noGrp="1"/>
          </p:cNvSpPr>
          <p:nvPr>
            <p:ph type="sldNum" sz="quarter" idx="12"/>
          </p:nvPr>
        </p:nvSpPr>
        <p:spPr/>
        <p:txBody>
          <a:bodyPr/>
          <a:lstStyle/>
          <a:p>
            <a:fld id="{723560C7-01F3-4437-BF3C-AD4701164B4A}" type="slidenum">
              <a:rPr kumimoji="1" lang="ja-JP" altLang="en-US" smtClean="0"/>
              <a:t>89</a:t>
            </a:fld>
            <a:endParaRPr kumimoji="1" lang="ja-JP" altLang="en-US"/>
          </a:p>
        </p:txBody>
      </p:sp>
      <p:pic>
        <p:nvPicPr>
          <p:cNvPr id="15" name="図 14">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26747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OSGeo4W</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FOSSGIS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Windows</a:t>
            </a:r>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テキスト ボックス 4"/>
          <p:cNvSpPr txBox="1"/>
          <p:nvPr/>
        </p:nvSpPr>
        <p:spPr>
          <a:xfrm>
            <a:off x="602166" y="724158"/>
            <a:ext cx="9199756" cy="369332"/>
          </a:xfrm>
          <a:prstGeom prst="rect">
            <a:avLst/>
          </a:prstGeom>
          <a:noFill/>
        </p:spPr>
        <p:txBody>
          <a:bodyPr wrap="square" rtlCol="0">
            <a:spAutoFit/>
          </a:bodyPr>
          <a:lstStyle/>
          <a:p>
            <a:r>
              <a:rPr lang="en-US" altLang="ja-JP" dirty="0"/>
              <a:t>OSGeo4W</a:t>
            </a:r>
            <a:r>
              <a:rPr lang="ja-JP" altLang="en-US" dirty="0"/>
              <a:t>は</a:t>
            </a:r>
            <a:r>
              <a:rPr lang="en-US" altLang="ja-JP" dirty="0"/>
              <a:t>Windows</a:t>
            </a:r>
            <a:r>
              <a:rPr lang="ja-JP" altLang="en-US" dirty="0"/>
              <a:t>向けの地理情報を扱う</a:t>
            </a:r>
            <a:r>
              <a:rPr lang="en-US" altLang="ja-JP" dirty="0"/>
              <a:t>FOSS</a:t>
            </a:r>
            <a:r>
              <a:rPr lang="ja-JP" altLang="en-US" dirty="0"/>
              <a:t>（</a:t>
            </a:r>
            <a:r>
              <a:rPr lang="en-US" altLang="ja-JP" dirty="0"/>
              <a:t>Free</a:t>
            </a:r>
            <a:r>
              <a:rPr lang="ja-JP" altLang="en-US" dirty="0"/>
              <a:t> </a:t>
            </a:r>
            <a:r>
              <a:rPr lang="en-US" altLang="ja-JP" dirty="0"/>
              <a:t>Open</a:t>
            </a:r>
            <a:r>
              <a:rPr lang="ja-JP" altLang="en-US" dirty="0"/>
              <a:t> </a:t>
            </a:r>
            <a:r>
              <a:rPr lang="en-US" altLang="ja-JP" dirty="0"/>
              <a:t>Source</a:t>
            </a:r>
            <a:r>
              <a:rPr lang="ja-JP" altLang="en-US" dirty="0"/>
              <a:t> </a:t>
            </a:r>
            <a:r>
              <a:rPr lang="en-US" altLang="ja-JP" dirty="0"/>
              <a:t>Software</a:t>
            </a:r>
            <a:r>
              <a:rPr lang="ja-JP" altLang="en-US" dirty="0"/>
              <a:t>）のパッケージ。</a:t>
            </a:r>
            <a:endParaRPr lang="en-US" altLang="ja-JP" dirty="0"/>
          </a:p>
        </p:txBody>
      </p:sp>
      <p:pic>
        <p:nvPicPr>
          <p:cNvPr id="3" name="図 2"/>
          <p:cNvPicPr>
            <a:picLocks noChangeAspect="1"/>
          </p:cNvPicPr>
          <p:nvPr/>
        </p:nvPicPr>
        <p:blipFill>
          <a:blip r:embed="rId2"/>
          <a:stretch>
            <a:fillRect/>
          </a:stretch>
        </p:blipFill>
        <p:spPr>
          <a:xfrm>
            <a:off x="779676" y="1761892"/>
            <a:ext cx="8442383" cy="486985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218" y="1019173"/>
            <a:ext cx="3419475" cy="809625"/>
          </a:xfrm>
          <a:prstGeom prst="rect">
            <a:avLst/>
          </a:prstGeom>
        </p:spPr>
      </p:pic>
      <p:sp>
        <p:nvSpPr>
          <p:cNvPr id="8" name="スライド番号プレースホルダー 7"/>
          <p:cNvSpPr>
            <a:spLocks noGrp="1"/>
          </p:cNvSpPr>
          <p:nvPr>
            <p:ph type="sldNum" sz="quarter" idx="12"/>
          </p:nvPr>
        </p:nvSpPr>
        <p:spPr/>
        <p:txBody>
          <a:bodyPr/>
          <a:lstStyle/>
          <a:p>
            <a:fld id="{723560C7-01F3-4437-BF3C-AD4701164B4A}" type="slidenum">
              <a:rPr kumimoji="1" lang="ja-JP" altLang="en-US" smtClean="0"/>
              <a:t>9</a:t>
            </a:fld>
            <a:endParaRPr kumimoji="1" lang="ja-JP" altLang="en-US"/>
          </a:p>
        </p:txBody>
      </p:sp>
      <p:pic>
        <p:nvPicPr>
          <p:cNvPr id="7" name="図 6">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67086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プラグイン：</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Qgis2threejs</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図 2"/>
          <p:cNvPicPr>
            <a:picLocks noChangeAspect="1"/>
          </p:cNvPicPr>
          <p:nvPr/>
        </p:nvPicPr>
        <p:blipFill>
          <a:blip r:embed="rId3"/>
          <a:stretch>
            <a:fillRect/>
          </a:stretch>
        </p:blipFill>
        <p:spPr>
          <a:xfrm>
            <a:off x="190464" y="817122"/>
            <a:ext cx="8509306" cy="3852135"/>
          </a:xfrm>
          <a:prstGeom prst="rect">
            <a:avLst/>
          </a:prstGeom>
        </p:spPr>
      </p:pic>
      <p:pic>
        <p:nvPicPr>
          <p:cNvPr id="5" name="図 4"/>
          <p:cNvPicPr>
            <a:picLocks noChangeAspect="1"/>
          </p:cNvPicPr>
          <p:nvPr/>
        </p:nvPicPr>
        <p:blipFill>
          <a:blip r:embed="rId4"/>
          <a:stretch>
            <a:fillRect/>
          </a:stretch>
        </p:blipFill>
        <p:spPr>
          <a:xfrm>
            <a:off x="4314657" y="2354094"/>
            <a:ext cx="4972927" cy="4042551"/>
          </a:xfrm>
          <a:prstGeom prst="rect">
            <a:avLst/>
          </a:prstGeom>
        </p:spPr>
      </p:pic>
      <p:sp>
        <p:nvSpPr>
          <p:cNvPr id="7" name="スライド番号プレースホルダー 6"/>
          <p:cNvSpPr>
            <a:spLocks noGrp="1"/>
          </p:cNvSpPr>
          <p:nvPr>
            <p:ph type="sldNum" sz="quarter" idx="12"/>
          </p:nvPr>
        </p:nvSpPr>
        <p:spPr/>
        <p:txBody>
          <a:bodyPr/>
          <a:lstStyle/>
          <a:p>
            <a:fld id="{723560C7-01F3-4437-BF3C-AD4701164B4A}" type="slidenum">
              <a:rPr kumimoji="1" lang="ja-JP" altLang="en-US" smtClean="0"/>
              <a:t>90</a:t>
            </a:fld>
            <a:endParaRPr kumimoji="1" lang="ja-JP" altLang="en-US"/>
          </a:p>
        </p:txBody>
      </p:sp>
      <p:pic>
        <p:nvPicPr>
          <p:cNvPr id="8" name="図 7">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086930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プラグイン：</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qgis2web</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図 3"/>
          <p:cNvPicPr>
            <a:picLocks noChangeAspect="1"/>
          </p:cNvPicPr>
          <p:nvPr/>
        </p:nvPicPr>
        <p:blipFill>
          <a:blip r:embed="rId3"/>
          <a:stretch>
            <a:fillRect/>
          </a:stretch>
        </p:blipFill>
        <p:spPr>
          <a:xfrm>
            <a:off x="734438" y="1777603"/>
            <a:ext cx="8437123" cy="3810555"/>
          </a:xfrm>
          <a:prstGeom prst="rect">
            <a:avLst/>
          </a:prstGeom>
        </p:spPr>
      </p:pic>
      <p:sp>
        <p:nvSpPr>
          <p:cNvPr id="6" name="テキスト ボックス 5"/>
          <p:cNvSpPr txBox="1"/>
          <p:nvPr/>
        </p:nvSpPr>
        <p:spPr>
          <a:xfrm>
            <a:off x="340468" y="724158"/>
            <a:ext cx="5541207" cy="369332"/>
          </a:xfrm>
          <a:prstGeom prst="rect">
            <a:avLst/>
          </a:prstGeom>
          <a:noFill/>
        </p:spPr>
        <p:txBody>
          <a:bodyPr wrap="square" rtlCol="0">
            <a:spAutoFit/>
          </a:bodyPr>
          <a:lstStyle/>
          <a:p>
            <a:r>
              <a:rPr lang="ja-JP" altLang="en-US" dirty="0"/>
              <a:t>「</a:t>
            </a:r>
            <a:r>
              <a:rPr lang="en-US" altLang="ja-JP" dirty="0"/>
              <a:t>qgis2web</a:t>
            </a:r>
            <a:r>
              <a:rPr lang="ja-JP" altLang="en-US" dirty="0"/>
              <a:t>」を検索してインストールしてみましょう。</a:t>
            </a:r>
            <a:endParaRPr lang="en-US" altLang="ja-JP" dirty="0"/>
          </a:p>
        </p:txBody>
      </p:sp>
      <p:sp>
        <p:nvSpPr>
          <p:cNvPr id="8" name="スライド番号プレースホルダー 7"/>
          <p:cNvSpPr>
            <a:spLocks noGrp="1"/>
          </p:cNvSpPr>
          <p:nvPr>
            <p:ph type="sldNum" sz="quarter" idx="12"/>
          </p:nvPr>
        </p:nvSpPr>
        <p:spPr/>
        <p:txBody>
          <a:bodyPr/>
          <a:lstStyle/>
          <a:p>
            <a:fld id="{723560C7-01F3-4437-BF3C-AD4701164B4A}" type="slidenum">
              <a:rPr kumimoji="1" lang="ja-JP" altLang="en-US" smtClean="0"/>
              <a:t>91</a:t>
            </a:fld>
            <a:endParaRPr kumimoji="1" lang="ja-JP" altLang="en-US"/>
          </a:p>
        </p:txBody>
      </p:sp>
      <p:pic>
        <p:nvPicPr>
          <p:cNvPr id="9" name="図 8">
            <a:hlinkClick r:id="rId4"/>
          </p:cNvPr>
          <p:cNvPicPr>
            <a:picLocks noChangeAspect="1"/>
          </p:cNvPicPr>
          <p:nvPr/>
        </p:nvPicPr>
        <p:blipFill>
          <a:blip r:embed="rId5"/>
          <a:stretch>
            <a:fillRect/>
          </a:stretch>
        </p:blipFill>
        <p:spPr>
          <a:xfrm>
            <a:off x="8616819" y="164876"/>
            <a:ext cx="908383" cy="317019"/>
          </a:xfrm>
          <a:prstGeom prst="rect">
            <a:avLst/>
          </a:prstGeom>
        </p:spPr>
      </p:pic>
    </p:spTree>
    <p:extLst>
      <p:ext uri="{BB962C8B-B14F-4D97-AF65-F5344CB8AC3E}">
        <p14:creationId xmlns:p14="http://schemas.microsoft.com/office/powerpoint/2010/main" val="3737325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プラグイン：</a:t>
            </a:r>
            <a:r>
              <a:rPr lang="en-US" altLang="ja-JP"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qgis2web</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テキスト ボックス 5"/>
          <p:cNvSpPr txBox="1"/>
          <p:nvPr/>
        </p:nvSpPr>
        <p:spPr>
          <a:xfrm>
            <a:off x="369651" y="715274"/>
            <a:ext cx="5541207" cy="369332"/>
          </a:xfrm>
          <a:prstGeom prst="rect">
            <a:avLst/>
          </a:prstGeom>
          <a:noFill/>
        </p:spPr>
        <p:txBody>
          <a:bodyPr wrap="square" rtlCol="0">
            <a:spAutoFit/>
          </a:bodyPr>
          <a:lstStyle/>
          <a:p>
            <a:r>
              <a:rPr lang="ja-JP" altLang="en-US" dirty="0"/>
              <a:t>「</a:t>
            </a:r>
            <a:r>
              <a:rPr lang="en-US" altLang="ja-JP" dirty="0"/>
              <a:t>qgis2web</a:t>
            </a:r>
            <a:r>
              <a:rPr lang="ja-JP" altLang="en-US" dirty="0"/>
              <a:t>」を使ってみます。</a:t>
            </a:r>
            <a:endParaRPr lang="en-US" altLang="ja-JP" dirty="0"/>
          </a:p>
        </p:txBody>
      </p:sp>
      <p:pic>
        <p:nvPicPr>
          <p:cNvPr id="7" name="図 6"/>
          <p:cNvPicPr>
            <a:picLocks noChangeAspect="1"/>
          </p:cNvPicPr>
          <p:nvPr/>
        </p:nvPicPr>
        <p:blipFill>
          <a:blip r:embed="rId3"/>
          <a:stretch>
            <a:fillRect/>
          </a:stretch>
        </p:blipFill>
        <p:spPr>
          <a:xfrm>
            <a:off x="459125" y="1266318"/>
            <a:ext cx="3228975" cy="1076325"/>
          </a:xfrm>
          <a:prstGeom prst="rect">
            <a:avLst/>
          </a:prstGeom>
        </p:spPr>
      </p:pic>
      <p:pic>
        <p:nvPicPr>
          <p:cNvPr id="3" name="図 2"/>
          <p:cNvPicPr>
            <a:picLocks noChangeAspect="1"/>
          </p:cNvPicPr>
          <p:nvPr/>
        </p:nvPicPr>
        <p:blipFill>
          <a:blip r:embed="rId4"/>
          <a:stretch>
            <a:fillRect/>
          </a:stretch>
        </p:blipFill>
        <p:spPr>
          <a:xfrm>
            <a:off x="1186774" y="2515471"/>
            <a:ext cx="7911830" cy="3521322"/>
          </a:xfrm>
          <a:prstGeom prst="rect">
            <a:avLst/>
          </a:prstGeom>
        </p:spPr>
      </p:pic>
      <p:sp>
        <p:nvSpPr>
          <p:cNvPr id="8" name="角丸四角形吹き出し 7"/>
          <p:cNvSpPr/>
          <p:nvPr/>
        </p:nvSpPr>
        <p:spPr>
          <a:xfrm>
            <a:off x="5142689" y="5894962"/>
            <a:ext cx="4117054" cy="442148"/>
          </a:xfrm>
          <a:prstGeom prst="wedgeRoundRectCallout">
            <a:avLst>
              <a:gd name="adj1" fmla="val -74679"/>
              <a:gd name="adj2" fmla="val -58129"/>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a:t>
            </a:r>
            <a:r>
              <a:rPr lang="en-US" altLang="ja-JP" sz="1400" dirty="0"/>
              <a:t>Export</a:t>
            </a:r>
            <a:r>
              <a:rPr lang="ja-JP" altLang="en-US" sz="1400" dirty="0"/>
              <a:t>」を押して出力します。</a:t>
            </a:r>
            <a:endParaRPr kumimoji="1" lang="en-US" altLang="ja-JP" sz="1400" dirty="0"/>
          </a:p>
        </p:txBody>
      </p:sp>
      <p:pic>
        <p:nvPicPr>
          <p:cNvPr id="5" name="図 4"/>
          <p:cNvPicPr>
            <a:picLocks noChangeAspect="1"/>
          </p:cNvPicPr>
          <p:nvPr/>
        </p:nvPicPr>
        <p:blipFill>
          <a:blip r:embed="rId5"/>
          <a:stretch>
            <a:fillRect/>
          </a:stretch>
        </p:blipFill>
        <p:spPr>
          <a:xfrm>
            <a:off x="3213033" y="2417775"/>
            <a:ext cx="4648132" cy="1581465"/>
          </a:xfrm>
          <a:prstGeom prst="rect">
            <a:avLst/>
          </a:prstGeom>
        </p:spPr>
      </p:pic>
      <p:sp>
        <p:nvSpPr>
          <p:cNvPr id="9" name="角丸四角形吹き出し 8"/>
          <p:cNvSpPr/>
          <p:nvPr/>
        </p:nvSpPr>
        <p:spPr>
          <a:xfrm>
            <a:off x="5366425" y="1477030"/>
            <a:ext cx="4117054" cy="442148"/>
          </a:xfrm>
          <a:prstGeom prst="wedgeRoundRectCallout">
            <a:avLst>
              <a:gd name="adj1" fmla="val -52942"/>
              <a:gd name="adj2" fmla="val 252084"/>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a:t>
            </a:r>
            <a:r>
              <a:rPr lang="en-US" altLang="ja-JP" sz="1400" dirty="0"/>
              <a:t>Export</a:t>
            </a:r>
            <a:r>
              <a:rPr lang="ja-JP" altLang="en-US" sz="1400" dirty="0"/>
              <a:t>」タブで出力先を指定します。</a:t>
            </a:r>
            <a:endParaRPr kumimoji="1" lang="en-US" altLang="ja-JP" sz="1400" dirty="0"/>
          </a:p>
        </p:txBody>
      </p:sp>
      <p:sp>
        <p:nvSpPr>
          <p:cNvPr id="10" name="角丸四角形吹き出し 9"/>
          <p:cNvSpPr/>
          <p:nvPr/>
        </p:nvSpPr>
        <p:spPr>
          <a:xfrm>
            <a:off x="5366425" y="1456407"/>
            <a:ext cx="4117054" cy="442148"/>
          </a:xfrm>
          <a:prstGeom prst="wedgeRoundRectCallout">
            <a:avLst>
              <a:gd name="adj1" fmla="val -32386"/>
              <a:gd name="adj2" fmla="val 333487"/>
              <a:gd name="adj3" fmla="val 16667"/>
            </a:avLst>
          </a:prstGeom>
        </p:spPr>
        <p:style>
          <a:lnRef idx="1">
            <a:schemeClr val="accent4"/>
          </a:lnRef>
          <a:fillRef idx="2">
            <a:schemeClr val="accent4"/>
          </a:fillRef>
          <a:effectRef idx="1">
            <a:schemeClr val="accent4"/>
          </a:effectRef>
          <a:fontRef idx="minor">
            <a:schemeClr val="dk1"/>
          </a:fontRef>
        </p:style>
        <p:txBody>
          <a:bodyPr rtlCol="0" anchor="t"/>
          <a:lstStyle/>
          <a:p>
            <a:r>
              <a:rPr lang="ja-JP" altLang="en-US" sz="1400" dirty="0"/>
              <a:t>「</a:t>
            </a:r>
            <a:r>
              <a:rPr lang="en-US" altLang="ja-JP" sz="1400" dirty="0"/>
              <a:t>Export</a:t>
            </a:r>
            <a:r>
              <a:rPr lang="ja-JP" altLang="en-US" sz="1400" dirty="0"/>
              <a:t>」タブで出力先を指定します。</a:t>
            </a:r>
            <a:endParaRPr kumimoji="1" lang="en-US" altLang="ja-JP" sz="1400" dirty="0"/>
          </a:p>
        </p:txBody>
      </p:sp>
      <p:sp>
        <p:nvSpPr>
          <p:cNvPr id="11" name="角丸四角形 10"/>
          <p:cNvSpPr/>
          <p:nvPr/>
        </p:nvSpPr>
        <p:spPr>
          <a:xfrm>
            <a:off x="5837475" y="3084854"/>
            <a:ext cx="388227" cy="334986"/>
          </a:xfrm>
          <a:prstGeom prst="roundRect">
            <a:avLst>
              <a:gd name="adj" fmla="val 61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スライド番号プレースホルダー 11"/>
          <p:cNvSpPr>
            <a:spLocks noGrp="1"/>
          </p:cNvSpPr>
          <p:nvPr>
            <p:ph type="sldNum" sz="quarter" idx="12"/>
          </p:nvPr>
        </p:nvSpPr>
        <p:spPr/>
        <p:txBody>
          <a:bodyPr/>
          <a:lstStyle/>
          <a:p>
            <a:fld id="{723560C7-01F3-4437-BF3C-AD4701164B4A}" type="slidenum">
              <a:rPr kumimoji="1" lang="ja-JP" altLang="en-US" smtClean="0"/>
              <a:t>92</a:t>
            </a:fld>
            <a:endParaRPr kumimoji="1" lang="ja-JP" altLang="en-US"/>
          </a:p>
        </p:txBody>
      </p:sp>
      <p:pic>
        <p:nvPicPr>
          <p:cNvPr id="14" name="図 13">
            <a:hlinkClick r:id="rId6"/>
          </p:cNvPr>
          <p:cNvPicPr>
            <a:picLocks noChangeAspect="1"/>
          </p:cNvPicPr>
          <p:nvPr/>
        </p:nvPicPr>
        <p:blipFill>
          <a:blip r:embed="rId7"/>
          <a:stretch>
            <a:fillRect/>
          </a:stretch>
        </p:blipFill>
        <p:spPr>
          <a:xfrm>
            <a:off x="8616819" y="164876"/>
            <a:ext cx="908383" cy="317019"/>
          </a:xfrm>
          <a:prstGeom prst="rect">
            <a:avLst/>
          </a:prstGeom>
        </p:spPr>
      </p:pic>
    </p:spTree>
    <p:extLst>
      <p:ext uri="{BB962C8B-B14F-4D97-AF65-F5344CB8AC3E}">
        <p14:creationId xmlns:p14="http://schemas.microsoft.com/office/powerpoint/2010/main" val="1541713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浸水図の利用にはご注意下さい。</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テキスト ボックス 14"/>
          <p:cNvSpPr txBox="1"/>
          <p:nvPr/>
        </p:nvSpPr>
        <p:spPr>
          <a:xfrm>
            <a:off x="1238331" y="908445"/>
            <a:ext cx="7429338" cy="4801314"/>
          </a:xfrm>
          <a:prstGeom prst="rect">
            <a:avLst/>
          </a:prstGeom>
          <a:noFill/>
        </p:spPr>
        <p:txBody>
          <a:bodyPr wrap="square" rtlCol="0">
            <a:spAutoFit/>
          </a:bodyPr>
          <a:lstStyle/>
          <a:p>
            <a:r>
              <a:rPr lang="ja-JP" altLang="en-US" dirty="0"/>
              <a:t>浸水ナビ（</a:t>
            </a:r>
            <a:r>
              <a:rPr lang="ja-JP" altLang="en-US" dirty="0">
                <a:hlinkClick r:id="rId3"/>
              </a:rPr>
              <a:t>http://suiboumap.gsi.go.jp/</a:t>
            </a:r>
            <a:r>
              <a:rPr lang="ja-JP" altLang="en-US" dirty="0"/>
              <a:t>）で提供されているデータは全てが公開情報ではないことにご注意ください。</a:t>
            </a:r>
            <a:endParaRPr lang="en-US" altLang="ja-JP" dirty="0"/>
          </a:p>
          <a:p>
            <a:r>
              <a:rPr lang="ja-JP" altLang="en-US" dirty="0"/>
              <a:t>詳細は下記</a:t>
            </a:r>
            <a:r>
              <a:rPr lang="en-US" altLang="ja-JP" dirty="0"/>
              <a:t>URL</a:t>
            </a:r>
            <a:r>
              <a:rPr lang="ja-JP" altLang="en-US" dirty="0" err="1"/>
              <a:t>で提</a:t>
            </a:r>
            <a:r>
              <a:rPr lang="ja-JP" altLang="en-US" dirty="0"/>
              <a:t>供されている「地点別浸水シミュレーション検索システム </a:t>
            </a:r>
            <a:r>
              <a:rPr lang="en-US" altLang="ja-JP" dirty="0"/>
              <a:t>API </a:t>
            </a:r>
            <a:r>
              <a:rPr lang="ja-JP" altLang="en-US" dirty="0"/>
              <a:t>仕様及び使用方法の説明書」を参照ください。</a:t>
            </a:r>
            <a:endParaRPr lang="en-US" altLang="ja-JP" dirty="0"/>
          </a:p>
          <a:p>
            <a:r>
              <a:rPr lang="en-US" altLang="ja-JP" dirty="0">
                <a:hlinkClick r:id="rId4"/>
              </a:rPr>
              <a:t>http://suiboumap.gsi.go.jp/pdf/Data-riyo_manual.pdf</a:t>
            </a:r>
            <a:endParaRPr lang="en-US" altLang="ja-JP" dirty="0"/>
          </a:p>
          <a:p>
            <a:endParaRPr lang="en-US" altLang="ja-JP" dirty="0"/>
          </a:p>
          <a:p>
            <a:r>
              <a:rPr lang="ja-JP" altLang="en-US" dirty="0"/>
              <a:t>以下抜粋</a:t>
            </a:r>
            <a:endParaRPr lang="en-US" altLang="ja-JP" dirty="0"/>
          </a:p>
          <a:p>
            <a:endParaRPr lang="en-US" altLang="ja-JP" dirty="0"/>
          </a:p>
          <a:p>
            <a:r>
              <a:rPr lang="en-US" altLang="ja-JP" u="sng" dirty="0"/>
              <a:t>API </a:t>
            </a:r>
            <a:r>
              <a:rPr lang="ja-JP" altLang="en-US" u="sng" dirty="0"/>
              <a:t>利用上の注意 ・</a:t>
            </a:r>
            <a:r>
              <a:rPr lang="en-US" altLang="ja-JP" u="sng" dirty="0"/>
              <a:t>API </a:t>
            </a:r>
            <a:r>
              <a:rPr lang="ja-JP" altLang="en-US" u="sng" dirty="0"/>
              <a:t>を使用する際には、国土交通省ホームページに記載のリンク・著作権・免責事項 （</a:t>
            </a:r>
            <a:r>
              <a:rPr lang="en-US" altLang="ja-JP" u="sng" dirty="0"/>
              <a:t>http://www.mlit.go.jp/link.html</a:t>
            </a:r>
            <a:r>
              <a:rPr lang="ja-JP" altLang="en-US" u="sng" dirty="0"/>
              <a:t>）が適用されます。 ・</a:t>
            </a:r>
            <a:r>
              <a:rPr lang="en-US" altLang="ja-JP" u="sng" dirty="0"/>
              <a:t>API </a:t>
            </a:r>
            <a:r>
              <a:rPr lang="ja-JP" altLang="en-US" u="sng" dirty="0" err="1"/>
              <a:t>を提</a:t>
            </a:r>
            <a:r>
              <a:rPr lang="ja-JP" altLang="en-US" u="sng" dirty="0"/>
              <a:t>供するサーバに過度の負担を与えないでください。過度の負担を与えると判断したアクセ スについて、国土地理院は予告なく遮断を行う場合があります。 ・本 </a:t>
            </a:r>
            <a:r>
              <a:rPr lang="en-US" altLang="ja-JP" u="sng" dirty="0"/>
              <a:t>API </a:t>
            </a:r>
            <a:r>
              <a:rPr lang="ja-JP" altLang="en-US" u="sng" dirty="0"/>
              <a:t>を用いて行う一切の行為について国土地理院は何ら責任を負うものではありません。 ・地点別浸水シミュレーション検索システムに登録されているデータのうち、利用できるのは、国の 直轄河川のデータのみとなります。具体的には、事務所コード（</a:t>
            </a:r>
            <a:r>
              <a:rPr lang="en-US" altLang="ja-JP" u="sng" dirty="0" err="1"/>
              <a:t>OfficeCode</a:t>
            </a:r>
            <a:r>
              <a:rPr lang="ja-JP" altLang="en-US" u="sng" dirty="0"/>
              <a:t>）が </a:t>
            </a:r>
            <a:r>
              <a:rPr lang="en-US" altLang="ja-JP" u="sng" dirty="0"/>
              <a:t>20000 </a:t>
            </a:r>
            <a:r>
              <a:rPr lang="ja-JP" altLang="en-US" u="sng" dirty="0"/>
              <a:t>番台又は、 管理区分（</a:t>
            </a:r>
            <a:r>
              <a:rPr lang="en-US" altLang="ja-JP" u="sng" dirty="0" err="1"/>
              <a:t>GroupType</a:t>
            </a:r>
            <a:r>
              <a:rPr lang="ja-JP" altLang="en-US" u="sng" dirty="0"/>
              <a:t>）が”</a:t>
            </a:r>
            <a:r>
              <a:rPr lang="en-US" altLang="ja-JP" u="sng" dirty="0"/>
              <a:t>0”</a:t>
            </a:r>
            <a:r>
              <a:rPr lang="ja-JP" altLang="en-US" u="sng" dirty="0"/>
              <a:t>のもののみご利用頂けます。</a:t>
            </a:r>
            <a:endParaRPr lang="en-US" altLang="ja-JP" u="sng" dirty="0"/>
          </a:p>
        </p:txBody>
      </p:sp>
      <p:sp>
        <p:nvSpPr>
          <p:cNvPr id="16" name="スライド番号プレースホルダー 15"/>
          <p:cNvSpPr>
            <a:spLocks noGrp="1"/>
          </p:cNvSpPr>
          <p:nvPr>
            <p:ph type="sldNum" sz="quarter" idx="12"/>
          </p:nvPr>
        </p:nvSpPr>
        <p:spPr/>
        <p:txBody>
          <a:bodyPr/>
          <a:lstStyle/>
          <a:p>
            <a:fld id="{723560C7-01F3-4437-BF3C-AD4701164B4A}" type="slidenum">
              <a:rPr kumimoji="1" lang="ja-JP" altLang="en-US" smtClean="0"/>
              <a:t>93</a:t>
            </a:fld>
            <a:endParaRPr kumimoji="1" lang="ja-JP" altLang="en-US"/>
          </a:p>
        </p:txBody>
      </p:sp>
      <p:pic>
        <p:nvPicPr>
          <p:cNvPr id="6" name="図 5">
            <a:hlinkClick r:id="rId5"/>
          </p:cNvPr>
          <p:cNvPicPr>
            <a:picLocks noChangeAspect="1"/>
          </p:cNvPicPr>
          <p:nvPr/>
        </p:nvPicPr>
        <p:blipFill>
          <a:blip r:embed="rId6"/>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136406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906000" cy="646770"/>
          </a:xfrm>
        </p:spPr>
        <p:style>
          <a:lnRef idx="1">
            <a:schemeClr val="accent1"/>
          </a:lnRef>
          <a:fillRef idx="2">
            <a:schemeClr val="accent1"/>
          </a:fillRef>
          <a:effectRef idx="1">
            <a:schemeClr val="accent1"/>
          </a:effectRef>
          <a:fontRef idx="minor">
            <a:schemeClr val="dk1"/>
          </a:fontRef>
        </p:style>
        <p:txBody>
          <a:bodyPr>
            <a:normAutofit/>
          </a:bodyPr>
          <a:lstStyle/>
          <a:p>
            <a:r>
              <a:rPr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最後に</a:t>
            </a:r>
            <a:endParaRPr kumimoji="1" lang="ja-JP" alt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テキスト ボックス 14"/>
          <p:cNvSpPr txBox="1"/>
          <p:nvPr/>
        </p:nvSpPr>
        <p:spPr>
          <a:xfrm>
            <a:off x="430611" y="966811"/>
            <a:ext cx="8794352" cy="1754326"/>
          </a:xfrm>
          <a:prstGeom prst="rect">
            <a:avLst/>
          </a:prstGeom>
          <a:noFill/>
        </p:spPr>
        <p:txBody>
          <a:bodyPr wrap="square" rtlCol="0">
            <a:spAutoFit/>
          </a:bodyPr>
          <a:lstStyle/>
          <a:p>
            <a:r>
              <a:rPr lang="en-US" altLang="ja-JP" dirty="0" err="1"/>
              <a:t>GoogleMap</a:t>
            </a:r>
            <a:r>
              <a:rPr lang="ja-JP" altLang="en-US" dirty="0"/>
              <a:t> などの商用製品は無償で提供されているという誤解がある様ですが、実際には利用制限が掛かったり、商用利用には費用が発生する場合があります。</a:t>
            </a:r>
            <a:endParaRPr lang="en-US" altLang="ja-JP" dirty="0"/>
          </a:p>
          <a:p>
            <a:r>
              <a:rPr lang="ja-JP" altLang="en-US" dirty="0"/>
              <a:t>オープンデータについても、利用規約に準拠した利用を行うようご注意ください。</a:t>
            </a:r>
            <a:endParaRPr lang="en-US" altLang="ja-JP" dirty="0"/>
          </a:p>
          <a:p>
            <a:endParaRPr lang="en-US" altLang="ja-JP" dirty="0"/>
          </a:p>
          <a:p>
            <a:r>
              <a:rPr lang="ja-JP" altLang="en-US" dirty="0"/>
              <a:t>なお、本資料のライセンスは</a:t>
            </a:r>
            <a:r>
              <a:rPr lang="en-US" altLang="ja-JP" dirty="0"/>
              <a:t>CC-BY-4.0</a:t>
            </a:r>
            <a:r>
              <a:rPr lang="ja-JP" altLang="en-US" dirty="0"/>
              <a:t>です。</a:t>
            </a:r>
            <a:endParaRPr lang="en-US" altLang="ja-JP" dirty="0"/>
          </a:p>
          <a:p>
            <a:endParaRPr lang="en-US" altLang="ja-JP" dirty="0"/>
          </a:p>
        </p:txBody>
      </p:sp>
      <p:sp>
        <p:nvSpPr>
          <p:cNvPr id="16" name="スライド番号プレースホルダー 15"/>
          <p:cNvSpPr>
            <a:spLocks noGrp="1"/>
          </p:cNvSpPr>
          <p:nvPr>
            <p:ph type="sldNum" sz="quarter" idx="12"/>
          </p:nvPr>
        </p:nvSpPr>
        <p:spPr/>
        <p:txBody>
          <a:bodyPr/>
          <a:lstStyle/>
          <a:p>
            <a:fld id="{723560C7-01F3-4437-BF3C-AD4701164B4A}" type="slidenum">
              <a:rPr kumimoji="1" lang="ja-JP" altLang="en-US" smtClean="0"/>
              <a:t>94</a:t>
            </a:fld>
            <a:endParaRPr kumimoji="1" lang="ja-JP" altLang="en-US"/>
          </a:p>
        </p:txBody>
      </p:sp>
      <p:pic>
        <p:nvPicPr>
          <p:cNvPr id="7" name="図 6">
            <a:hlinkClick r:id="rId3"/>
          </p:cNvPr>
          <p:cNvPicPr>
            <a:picLocks noChangeAspect="1"/>
          </p:cNvPicPr>
          <p:nvPr/>
        </p:nvPicPr>
        <p:blipFill>
          <a:blip r:embed="rId4"/>
          <a:stretch>
            <a:fillRect/>
          </a:stretch>
        </p:blipFill>
        <p:spPr>
          <a:xfrm>
            <a:off x="8616819" y="164876"/>
            <a:ext cx="908383" cy="317019"/>
          </a:xfrm>
          <a:prstGeom prst="rect">
            <a:avLst/>
          </a:prstGeom>
        </p:spPr>
      </p:pic>
    </p:spTree>
    <p:extLst>
      <p:ext uri="{BB962C8B-B14F-4D97-AF65-F5344CB8AC3E}">
        <p14:creationId xmlns:p14="http://schemas.microsoft.com/office/powerpoint/2010/main" val="28860083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15956</TotalTime>
  <Words>4488</Words>
  <Application>Microsoft Office PowerPoint</Application>
  <PresentationFormat>A4 210 x 297 mm</PresentationFormat>
  <Paragraphs>713</Paragraphs>
  <Slides>94</Slides>
  <Notes>92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94</vt:i4>
      </vt:variant>
    </vt:vector>
  </HeadingPairs>
  <TitlesOfParts>
    <vt:vector size="100" baseType="lpstr">
      <vt:lpstr>HGS創英角ｺﾞｼｯｸUB</vt:lpstr>
      <vt:lpstr>ＭＳ Ｐゴシック</vt:lpstr>
      <vt:lpstr>Arial</vt:lpstr>
      <vt:lpstr>Calibri</vt:lpstr>
      <vt:lpstr>Calibri Light</vt:lpstr>
      <vt:lpstr>Office テーマ</vt:lpstr>
      <vt:lpstr>経済と統計勉強会 QGIS入門編3.2対応</vt:lpstr>
      <vt:lpstr>動作環境</vt:lpstr>
      <vt:lpstr>インストール</vt:lpstr>
      <vt:lpstr>インストール</vt:lpstr>
      <vt:lpstr>インストール　起動確認</vt:lpstr>
      <vt:lpstr>作業準備</vt:lpstr>
      <vt:lpstr>用語説明</vt:lpstr>
      <vt:lpstr>OSGeo4W ～FOSSGIS for Windows～</vt:lpstr>
      <vt:lpstr>OSGeo4W ～FOSSGIS for Windows～</vt:lpstr>
      <vt:lpstr>OSGeo4W ～FOSSGIS for Windows～</vt:lpstr>
      <vt:lpstr>QGISで使えるデータ</vt:lpstr>
      <vt:lpstr>データに関して</vt:lpstr>
      <vt:lpstr>データの取得</vt:lpstr>
      <vt:lpstr>データの取得</vt:lpstr>
      <vt:lpstr>データの取得</vt:lpstr>
      <vt:lpstr>データの取得</vt:lpstr>
      <vt:lpstr>QGISで表示してみる</vt:lpstr>
      <vt:lpstr>レイヤに名前をつける</vt:lpstr>
      <vt:lpstr>レイヤのグループ化</vt:lpstr>
      <vt:lpstr>プロジェクトの保存</vt:lpstr>
      <vt:lpstr>レイヤの操作</vt:lpstr>
      <vt:lpstr>レイヤの属性</vt:lpstr>
      <vt:lpstr>集合ジオメトリ</vt:lpstr>
      <vt:lpstr>地物の数</vt:lpstr>
      <vt:lpstr>レイヤの保存</vt:lpstr>
      <vt:lpstr>レイヤの操作④</vt:lpstr>
      <vt:lpstr>レイヤの操作④</vt:lpstr>
      <vt:lpstr>レイヤの操作④</vt:lpstr>
      <vt:lpstr>レイヤの操作④</vt:lpstr>
      <vt:lpstr>測地系のお話し＜重要＞</vt:lpstr>
      <vt:lpstr>地理院地図と重ねてみよう</vt:lpstr>
      <vt:lpstr>地理院タイル一覧</vt:lpstr>
      <vt:lpstr>地理院タイル一覧</vt:lpstr>
      <vt:lpstr>地図を表示する。</vt:lpstr>
      <vt:lpstr>地図を表示する。</vt:lpstr>
      <vt:lpstr>測地系のお話し＜重要＞</vt:lpstr>
      <vt:lpstr>測地系のお話し＜重要＞</vt:lpstr>
      <vt:lpstr>測地系のお話し＜重要＞</vt:lpstr>
      <vt:lpstr>QGISの簡単な操作</vt:lpstr>
      <vt:lpstr>QGISの簡単な操作</vt:lpstr>
      <vt:lpstr>ラベル表示</vt:lpstr>
      <vt:lpstr>ラベル表示</vt:lpstr>
      <vt:lpstr>ラベル表示</vt:lpstr>
      <vt:lpstr>ジオメトリの属性確認</vt:lpstr>
      <vt:lpstr>ジオメトリの属性確認</vt:lpstr>
      <vt:lpstr>ベクタレイヤの合成</vt:lpstr>
      <vt:lpstr>ベクタレイヤの合成</vt:lpstr>
      <vt:lpstr>ベクタレイヤの合成</vt:lpstr>
      <vt:lpstr>ベクタレイヤの合成</vt:lpstr>
      <vt:lpstr>ベクタレイヤの合成</vt:lpstr>
      <vt:lpstr>融合</vt:lpstr>
      <vt:lpstr>融合</vt:lpstr>
      <vt:lpstr>融合</vt:lpstr>
      <vt:lpstr>CSVデータの読み込み</vt:lpstr>
      <vt:lpstr>CSVデータの読み込み</vt:lpstr>
      <vt:lpstr>属性を結合</vt:lpstr>
      <vt:lpstr>属性を結合</vt:lpstr>
      <vt:lpstr>市町村毎の人口分布</vt:lpstr>
      <vt:lpstr>市町村毎の人口分布</vt:lpstr>
      <vt:lpstr>市町村毎の人口増減</vt:lpstr>
      <vt:lpstr>市町村毎の人口増減</vt:lpstr>
      <vt:lpstr>市町村毎の人口増減</vt:lpstr>
      <vt:lpstr>市町村毎の人口増減</vt:lpstr>
      <vt:lpstr>市町村毎の人口増減</vt:lpstr>
      <vt:lpstr>市町村毎の人口増減</vt:lpstr>
      <vt:lpstr>市町村毎の人口増減</vt:lpstr>
      <vt:lpstr>市町村毎の人口増減率</vt:lpstr>
      <vt:lpstr>新しいプロジェクトを開始します。</vt:lpstr>
      <vt:lpstr>シェープファイルの読み込み</vt:lpstr>
      <vt:lpstr>シェープファイルの読み込み</vt:lpstr>
      <vt:lpstr>シェープファイルの読み込み</vt:lpstr>
      <vt:lpstr>シェープファイルの読み込み</vt:lpstr>
      <vt:lpstr>シェープファイルの読み込み</vt:lpstr>
      <vt:lpstr>フィールド名の変更</vt:lpstr>
      <vt:lpstr>データの抽出</vt:lpstr>
      <vt:lpstr>データの抽出</vt:lpstr>
      <vt:lpstr>地域によるデータの抽出</vt:lpstr>
      <vt:lpstr>地域によるデータの抽出</vt:lpstr>
      <vt:lpstr>地域によるデータの抽出</vt:lpstr>
      <vt:lpstr>地域によるデータの抽出</vt:lpstr>
      <vt:lpstr>地域によるデータの抽出</vt:lpstr>
      <vt:lpstr>値によるデータの抽出</vt:lpstr>
      <vt:lpstr>値によるデータの抽出</vt:lpstr>
      <vt:lpstr>ボロノイ図を作ってみる</vt:lpstr>
      <vt:lpstr>ボロノイ図を作ってみる</vt:lpstr>
      <vt:lpstr>ボロノイ図を作ってみる</vt:lpstr>
      <vt:lpstr>ボロノイ図を作ってみる</vt:lpstr>
      <vt:lpstr>浸水図を重ねてみました。</vt:lpstr>
      <vt:lpstr>プラグイン</vt:lpstr>
      <vt:lpstr>プラグイン：Qgis2threejs</vt:lpstr>
      <vt:lpstr>プラグイン：qgis2web</vt:lpstr>
      <vt:lpstr>プラグイン：qgis2web</vt:lpstr>
      <vt:lpstr>浸水図の利用にはご注意下さい。</vt:lpstr>
      <vt:lpstr>最後に</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直正 斎藤</dc:creator>
  <cp:lastModifiedBy>user</cp:lastModifiedBy>
  <cp:revision>218</cp:revision>
  <cp:lastPrinted>2018-08-22T04:55:23Z</cp:lastPrinted>
  <dcterms:created xsi:type="dcterms:W3CDTF">2018-08-08T14:46:22Z</dcterms:created>
  <dcterms:modified xsi:type="dcterms:W3CDTF">2018-10-12T05:37:25Z</dcterms:modified>
</cp:coreProperties>
</file>